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6" r:id="rId1"/>
  </p:sldMasterIdLst>
  <p:notesMasterIdLst>
    <p:notesMasterId r:id="rId51"/>
  </p:notesMasterIdLst>
  <p:handoutMasterIdLst>
    <p:handoutMasterId r:id="rId52"/>
  </p:handoutMasterIdLst>
  <p:sldIdLst>
    <p:sldId id="267" r:id="rId2"/>
    <p:sldId id="299" r:id="rId3"/>
    <p:sldId id="300" r:id="rId4"/>
    <p:sldId id="302" r:id="rId5"/>
    <p:sldId id="303" r:id="rId6"/>
    <p:sldId id="304" r:id="rId7"/>
    <p:sldId id="305" r:id="rId8"/>
    <p:sldId id="306" r:id="rId9"/>
    <p:sldId id="307" r:id="rId10"/>
    <p:sldId id="301" r:id="rId11"/>
    <p:sldId id="308" r:id="rId12"/>
    <p:sldId id="311" r:id="rId13"/>
    <p:sldId id="355" r:id="rId14"/>
    <p:sldId id="312" r:id="rId15"/>
    <p:sldId id="314" r:id="rId16"/>
    <p:sldId id="309" r:id="rId17"/>
    <p:sldId id="310" r:id="rId18"/>
    <p:sldId id="315" r:id="rId19"/>
    <p:sldId id="316" r:id="rId20"/>
    <p:sldId id="317" r:id="rId21"/>
    <p:sldId id="318" r:id="rId22"/>
    <p:sldId id="319" r:id="rId23"/>
    <p:sldId id="320" r:id="rId24"/>
    <p:sldId id="330" r:id="rId25"/>
    <p:sldId id="321" r:id="rId26"/>
    <p:sldId id="323" r:id="rId27"/>
    <p:sldId id="324" r:id="rId28"/>
    <p:sldId id="336" r:id="rId29"/>
    <p:sldId id="337" r:id="rId30"/>
    <p:sldId id="338" r:id="rId31"/>
    <p:sldId id="339" r:id="rId32"/>
    <p:sldId id="340" r:id="rId33"/>
    <p:sldId id="341" r:id="rId34"/>
    <p:sldId id="332" r:id="rId35"/>
    <p:sldId id="334" r:id="rId36"/>
    <p:sldId id="342" r:id="rId37"/>
    <p:sldId id="343" r:id="rId38"/>
    <p:sldId id="344" r:id="rId39"/>
    <p:sldId id="345" r:id="rId40"/>
    <p:sldId id="347" r:id="rId41"/>
    <p:sldId id="346" r:id="rId42"/>
    <p:sldId id="348" r:id="rId43"/>
    <p:sldId id="349" r:id="rId44"/>
    <p:sldId id="350" r:id="rId45"/>
    <p:sldId id="351" r:id="rId46"/>
    <p:sldId id="352" r:id="rId47"/>
    <p:sldId id="353" r:id="rId48"/>
    <p:sldId id="354" r:id="rId49"/>
    <p:sldId id="298" r:id="rId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0033"/>
    <a:srgbClr val="FBE5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213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72" y="1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484A52-22AF-4533-9C9B-0AA642EB86AD}" type="datetimeFigureOut">
              <a:rPr lang="en-US" smtClean="0"/>
              <a:t>9/23/2022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mtClean="0"/>
              <a:t>H.Fakher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F202B6-280E-4806-AC24-9E1DB3BE22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85573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95F55E-E18D-44A4-A501-026151CCBF13}" type="datetimeFigureOut">
              <a:rPr lang="en-US" smtClean="0"/>
              <a:t>9/23/2022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mtClean="0"/>
              <a:t>H.Fakher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15EA3C-9438-4681-B894-86D5EF93F54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8276214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7540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36581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95515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2" name="Freeform 11"/>
          <p:cNvSpPr/>
          <p:nvPr/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reeform 13"/>
          <p:cNvSpPr/>
          <p:nvPr/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 25"/>
          <p:cNvSpPr/>
          <p:nvPr/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14"/>
          <p:cNvSpPr/>
          <p:nvPr/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891201" y="662656"/>
            <a:ext cx="9755187" cy="2766528"/>
          </a:xfrm>
        </p:spPr>
        <p:txBody>
          <a:bodyPr anchor="b">
            <a:normAutofit/>
          </a:bodyPr>
          <a:lstStyle>
            <a:lvl1pPr algn="r">
              <a:defRPr sz="8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420000">
            <a:off x="983062" y="3505209"/>
            <a:ext cx="9755187" cy="550333"/>
          </a:xfrm>
        </p:spPr>
        <p:txBody>
          <a:bodyPr anchor="t">
            <a:noAutofit/>
          </a:bodyPr>
          <a:lstStyle>
            <a:lvl1pPr marL="0" indent="0" algn="r">
              <a:buNone/>
              <a:defRPr sz="2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21420000">
            <a:off x="4948541" y="4578463"/>
            <a:ext cx="6143653" cy="1163112"/>
          </a:xfrm>
        </p:spPr>
        <p:txBody>
          <a:bodyPr/>
          <a:lstStyle>
            <a:lvl1pPr algn="ctr">
              <a:defRPr sz="54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CA0D6BBA-1C0E-411F-ACFC-368B126EAC19}" type="datetime1">
              <a:rPr lang="en-US" smtClean="0"/>
              <a:t>9/23/2022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21420000">
            <a:off x="-5560" y="4883024"/>
            <a:ext cx="4047239" cy="1195538"/>
          </a:xfrm>
        </p:spPr>
        <p:txBody>
          <a:bodyPr vert="horz" lIns="91440" tIns="45720" rIns="91440" bIns="45720" rtlCol="0" anchor="ctr"/>
          <a:lstStyle>
            <a:lvl1pPr algn="r">
              <a:defRPr lang="en-US" sz="5400" dirty="0"/>
            </a:lvl1pPr>
          </a:lstStyle>
          <a:p>
            <a:r>
              <a:rPr lang="en-US" smtClean="0"/>
              <a:t>H.Fakher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21420000">
            <a:off x="9851758" y="3832648"/>
            <a:ext cx="907186" cy="49847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680D392-614A-43D7-BA76-AB1FFE045AF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5" name="5-Point Star 24"/>
          <p:cNvSpPr/>
          <p:nvPr/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1195197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06333"/>
            <a:ext cx="10394708" cy="58884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801" y="685799"/>
            <a:ext cx="10392513" cy="319490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80" y="4702923"/>
            <a:ext cx="10394728" cy="682472"/>
          </a:xfrm>
        </p:spPr>
        <p:txBody>
          <a:bodyPr anchor="t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6FFEE-1F69-4D77-B8E3-669578E8A164}" type="datetime1">
              <a:rPr lang="en-US" smtClean="0"/>
              <a:t>9/23/2022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H.Fakher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0D392-614A-43D7-BA76-AB1FFE045AF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89357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902" cy="3194903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79" y="4106333"/>
            <a:ext cx="10394729" cy="127360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F2DCE-B716-4CDD-9CF1-D1759E86BAA2}" type="datetime1">
              <a:rPr lang="en-US" smtClean="0"/>
              <a:t>9/23/2022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H.Fakher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0D392-614A-43D7-BA76-AB1FFE045AF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40472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1732" y="685800"/>
            <a:ext cx="9525020" cy="2916704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550264" y="3610032"/>
            <a:ext cx="8667956" cy="377768"/>
          </a:xfrm>
        </p:spPr>
        <p:txBody>
          <a:bodyPr anchor="t">
            <a:normAutofit/>
          </a:bodyPr>
          <a:lstStyle>
            <a:lvl1pPr marL="0" indent="0" algn="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4106334"/>
            <a:ext cx="10396882" cy="126825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29E9B-CC18-46CA-B998-3355B2C4C085}" type="datetime1">
              <a:rPr lang="en-US" smtClean="0"/>
              <a:t>9/23/2022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H.Fakher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0D392-614A-43D7-BA76-AB1FFE045AF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85801" y="89262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473083" y="292282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0311061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723854"/>
            <a:ext cx="10394707" cy="2511835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247468"/>
            <a:ext cx="10394707" cy="114064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049FF-AFFD-4BBA-9D18-27D76F1011B9}" type="datetime1">
              <a:rPr lang="en-US" smtClean="0"/>
              <a:t>9/23/2022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H.Fakher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0D392-614A-43D7-BA76-AB1FFE045AF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58917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802" y="685800"/>
            <a:ext cx="10394706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802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462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234621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70380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770380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4B046-DA4F-4514-96D1-43C644C06876}" type="datetime1">
              <a:rPr lang="en-US" smtClean="0"/>
              <a:t>9/23/2022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H.Fakher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0D392-614A-43D7-BA76-AB1FFE045AF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09540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9184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780" y="2063395"/>
            <a:ext cx="3310128" cy="1536725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91840" y="4389287"/>
            <a:ext cx="3310128" cy="98529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741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235999" y="2063395"/>
            <a:ext cx="3310128" cy="1535237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235999" y="4389286"/>
            <a:ext cx="3310128" cy="9853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68944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768819" y="2063394"/>
            <a:ext cx="3310128" cy="1537196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768819" y="4389284"/>
            <a:ext cx="3310128" cy="98530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06B5-A511-4CD1-8909-2A55A3668426}" type="datetime1">
              <a:rPr lang="en-US" smtClean="0"/>
              <a:t>9/23/2022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H.Fakher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0D392-614A-43D7-BA76-AB1FFE045AF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72722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2063396"/>
            <a:ext cx="10394707" cy="331119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C6D60-69C4-4129-B6CD-6807603D766D}" type="datetime1">
              <a:rPr lang="en-US" smtClean="0"/>
              <a:t>9/23/2022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H.Fakher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0D392-614A-43D7-BA76-AB1FFE045AF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6504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15862" y="685800"/>
            <a:ext cx="2264646" cy="468878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685800"/>
            <a:ext cx="7904431" cy="4688785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20E26-4AA5-4E43-8E34-59F30FEE954D}" type="datetime1">
              <a:rPr lang="en-US" smtClean="0"/>
              <a:t>9/23/2022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H.Fakher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0D392-614A-43D7-BA76-AB1FFE045AF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29802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331118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F53ED-34F7-4FF1-9A3E-CB09C1F310A2}" type="datetime1">
              <a:rPr lang="en-US" smtClean="0"/>
              <a:t>9/23/2022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H.Fakher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0D392-614A-43D7-BA76-AB1FFE045AF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941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319348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3742267"/>
            <a:ext cx="10394707" cy="163961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3A279-3642-42E6-A99D-471D27690417}" type="datetime1">
              <a:rPr lang="en-US" smtClean="0"/>
              <a:t>9/23/2022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H.Fakher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0D392-614A-43D7-BA76-AB1FFE045AF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69055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814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5088714" cy="3311189"/>
          </a:xfrm>
        </p:spPr>
        <p:txBody>
          <a:bodyPr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5993971" y="2063396"/>
            <a:ext cx="5086538" cy="3311189"/>
          </a:xfrm>
        </p:spPr>
        <p:txBody>
          <a:bodyPr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FCDD01-8F2C-4BF8-A2E9-C3FD9A582A4C}" type="datetime1">
              <a:rPr lang="en-US" smtClean="0"/>
              <a:t>9/23/2022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H.Fakher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0D392-614A-43D7-BA76-AB1FFE045AF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6180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115814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8356" y="2063396"/>
            <a:ext cx="4856158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802" y="2861733"/>
            <a:ext cx="5088712" cy="2512852"/>
          </a:xfrm>
        </p:spPr>
        <p:txBody>
          <a:bodyPr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8191" y="2063396"/>
            <a:ext cx="4864491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5993969" y="2861733"/>
            <a:ext cx="5088713" cy="2512852"/>
          </a:xfrm>
        </p:spPr>
        <p:txBody>
          <a:bodyPr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705CB-000A-4404-B05F-B7FB14FA29AF}" type="datetime1">
              <a:rPr lang="en-US" smtClean="0"/>
              <a:t>9/23/2022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H.Fakher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0D392-614A-43D7-BA76-AB1FFE045AF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24031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26A87B-66D4-4339-AD46-B9C0E00CAE08}" type="datetime1">
              <a:rPr lang="en-US" smtClean="0"/>
              <a:t>9/23/2022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H.Fakher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0D392-614A-43D7-BA76-AB1FFE045AF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18291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06065-A2DD-4823-AD95-D0625BE9CD11}" type="datetime1">
              <a:rPr lang="en-US" smtClean="0"/>
              <a:t>9/23/2022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H.Fakher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0D392-614A-43D7-BA76-AB1FFE045AF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56823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643" y="685800"/>
            <a:ext cx="4126860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46132" y="685800"/>
            <a:ext cx="6034375" cy="468878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642" y="2709052"/>
            <a:ext cx="4126861" cy="266553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C291F-AF14-48AC-A76C-BAD5579F84F2}" type="datetime1">
              <a:rPr lang="en-US" smtClean="0"/>
              <a:t>9/23/2022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H.Fakher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0D392-614A-43D7-BA76-AB1FFE045AF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42328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6345302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82362" y="0"/>
            <a:ext cx="3598146" cy="507153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2709052"/>
            <a:ext cx="6345301" cy="2362481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70055-7430-487C-A065-00C1F9A96DC8}" type="datetime1">
              <a:rPr lang="en-US" smtClean="0"/>
              <a:t>9/23/2022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H.Fakher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0D392-614A-43D7-BA76-AB1FFE045AF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51999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11" name="Rectangle 10"/>
            <p:cNvSpPr/>
            <p:nvPr/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63396"/>
            <a:ext cx="10396883" cy="3311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0EA81A4B-17DB-42FC-BAB2-67D6C168DE4C}" type="datetime1">
              <a:rPr lang="en-US" smtClean="0"/>
              <a:t>9/23/2022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 smtClean="0"/>
              <a:t>H.Fakher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3680D392-614A-43D7-BA76-AB1FFE045AF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0247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mailto:https://www.kaggle.com/hossamfakher" TargetMode="External"/><Relationship Id="rId3" Type="http://schemas.openxmlformats.org/officeDocument/2006/relationships/image" Target="../media/image4.jpg"/><Relationship Id="rId7" Type="http://schemas.openxmlformats.org/officeDocument/2006/relationships/hyperlink" Target="mailto:https://www.linkedin.com/in/hossamfakher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6" Type="http://schemas.openxmlformats.org/officeDocument/2006/relationships/hyperlink" Target="mailto:https://github.com/HossamFakher1" TargetMode="External"/><Relationship Id="rId5" Type="http://schemas.openxmlformats.org/officeDocument/2006/relationships/hyperlink" Target="https://github.com/HossamFakher1" TargetMode="External"/><Relationship Id="rId4" Type="http://schemas.openxmlformats.org/officeDocument/2006/relationships/hyperlink" Target="mailto:hosamfakher11@gmail.com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8.png"/><Relationship Id="rId4" Type="http://schemas.openxmlformats.org/officeDocument/2006/relationships/image" Target="../media/image17.em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2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47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12"/>
          <p:cNvPicPr>
            <a:picLocks noGrp="1" noChangeAspect="1"/>
          </p:cNvPicPr>
          <p:nvPr>
            <p:ph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37160"/>
            <a:ext cx="11681046" cy="5707478"/>
          </a:xfrm>
        </p:spPr>
      </p:pic>
      <p:sp>
        <p:nvSpPr>
          <p:cNvPr id="14" name="Title 1"/>
          <p:cNvSpPr txBox="1">
            <a:spLocks/>
          </p:cNvSpPr>
          <p:nvPr/>
        </p:nvSpPr>
        <p:spPr>
          <a:xfrm>
            <a:off x="4961223" y="2044289"/>
            <a:ext cx="7349706" cy="4404888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z="3300" dirty="0" err="1" smtClean="0">
                <a:solidFill>
                  <a:schemeClr val="bg1"/>
                </a:solidFill>
              </a:rPr>
              <a:t>Hossam</a:t>
            </a:r>
            <a:r>
              <a:rPr lang="en-US" sz="3300" dirty="0" smtClean="0">
                <a:solidFill>
                  <a:schemeClr val="bg1"/>
                </a:solidFill>
              </a:rPr>
              <a:t> </a:t>
            </a:r>
            <a:r>
              <a:rPr lang="en-US" sz="3300" dirty="0" err="1" smtClean="0">
                <a:solidFill>
                  <a:schemeClr val="bg1"/>
                </a:solidFill>
              </a:rPr>
              <a:t>Elsayed</a:t>
            </a:r>
            <a:r>
              <a:rPr lang="en-US" sz="3300" dirty="0" smtClean="0">
                <a:solidFill>
                  <a:schemeClr val="bg1"/>
                </a:solidFill>
              </a:rPr>
              <a:t> </a:t>
            </a:r>
            <a:r>
              <a:rPr lang="en-US" sz="3300" dirty="0" err="1" smtClean="0">
                <a:solidFill>
                  <a:schemeClr val="bg1"/>
                </a:solidFill>
              </a:rPr>
              <a:t>MohaMED</a:t>
            </a:r>
            <a:r>
              <a:rPr lang="en-US" sz="3300" dirty="0" smtClean="0">
                <a:solidFill>
                  <a:schemeClr val="bg1"/>
                </a:solidFill>
              </a:rPr>
              <a:t> </a:t>
            </a:r>
            <a:r>
              <a:rPr lang="en-US" sz="3300" dirty="0" err="1" smtClean="0">
                <a:solidFill>
                  <a:schemeClr val="bg1"/>
                </a:solidFill>
              </a:rPr>
              <a:t>Fakher</a:t>
            </a:r>
            <a:endParaRPr lang="en-US" sz="3300" dirty="0" smtClean="0">
              <a:solidFill>
                <a:schemeClr val="bg1"/>
              </a:solidFill>
            </a:endParaRPr>
          </a:p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0 1 2 7 7 8 8 0 6 7 8</a:t>
            </a:r>
          </a:p>
          <a:p>
            <a:endParaRPr lang="en-US" sz="2200" dirty="0" smtClean="0">
              <a:solidFill>
                <a:schemeClr val="bg1"/>
              </a:solidFill>
            </a:endParaRPr>
          </a:p>
          <a:p>
            <a:r>
              <a:rPr lang="en-US" sz="3000" b="0" dirty="0" smtClean="0">
                <a:solidFill>
                  <a:srgbClr val="FF0000"/>
                </a:solidFill>
                <a:hlinkClick r:id="rId4"/>
              </a:rPr>
              <a:t>Gmail </a:t>
            </a:r>
            <a:endParaRPr lang="en-US" sz="3000" b="0" dirty="0">
              <a:solidFill>
                <a:srgbClr val="FF0000"/>
              </a:solidFill>
            </a:endParaRPr>
          </a:p>
          <a:p>
            <a:endParaRPr lang="en-US" sz="3000" b="0" dirty="0" smtClean="0">
              <a:solidFill>
                <a:srgbClr val="FF0000"/>
              </a:solidFill>
              <a:hlinkClick r:id="rId5"/>
            </a:endParaRPr>
          </a:p>
          <a:p>
            <a:r>
              <a:rPr lang="en-US" sz="3000" b="0" dirty="0" err="1" smtClean="0">
                <a:solidFill>
                  <a:srgbClr val="FF0000"/>
                </a:solidFill>
                <a:hlinkClick r:id="rId6"/>
              </a:rPr>
              <a:t>GitHUB</a:t>
            </a:r>
            <a:endParaRPr lang="en-US" sz="3000" b="0" dirty="0" smtClean="0">
              <a:solidFill>
                <a:srgbClr val="FF0000"/>
              </a:solidFill>
            </a:endParaRPr>
          </a:p>
          <a:p>
            <a:endParaRPr lang="en-US" sz="3000" b="0" dirty="0" smtClean="0">
              <a:solidFill>
                <a:srgbClr val="FF0000"/>
              </a:solidFill>
            </a:endParaRPr>
          </a:p>
          <a:p>
            <a:r>
              <a:rPr lang="en-US" sz="3000" b="0" dirty="0" err="1" smtClean="0">
                <a:solidFill>
                  <a:srgbClr val="FF0000"/>
                </a:solidFill>
                <a:hlinkClick r:id="rId7"/>
              </a:rPr>
              <a:t>Linkedin</a:t>
            </a:r>
            <a:endParaRPr lang="en-US" sz="3000" b="0" dirty="0" smtClean="0">
              <a:solidFill>
                <a:srgbClr val="FF0000"/>
              </a:solidFill>
            </a:endParaRPr>
          </a:p>
          <a:p>
            <a:r>
              <a:rPr lang="en-US" sz="3000" b="0" dirty="0" smtClean="0">
                <a:solidFill>
                  <a:srgbClr val="FF0000"/>
                </a:solidFill>
              </a:rPr>
              <a:t> </a:t>
            </a:r>
          </a:p>
          <a:p>
            <a:r>
              <a:rPr lang="en-US" sz="3000" b="0" dirty="0" err="1" smtClean="0">
                <a:solidFill>
                  <a:srgbClr val="FF0000"/>
                </a:solidFill>
                <a:hlinkClick r:id="rId8"/>
              </a:rPr>
              <a:t>Kaggle</a:t>
            </a:r>
            <a:endParaRPr lang="en-US" sz="3000" b="0" dirty="0" smtClean="0">
              <a:solidFill>
                <a:srgbClr val="FF0000"/>
              </a:solidFill>
            </a:endParaRPr>
          </a:p>
          <a:p>
            <a:pPr algn="l"/>
            <a:endParaRPr lang="en-US" sz="1400" b="0" dirty="0" smtClean="0">
              <a:hlinkClick r:id="rId4"/>
            </a:endParaRPr>
          </a:p>
          <a:p>
            <a:pPr algn="l"/>
            <a:endParaRPr lang="en-US" b="0" dirty="0"/>
          </a:p>
          <a:p>
            <a:pPr algn="l"/>
            <a:endParaRPr lang="en-US" dirty="0" smtClean="0"/>
          </a:p>
          <a:p>
            <a:endParaRPr lang="en-US" dirty="0"/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388189" y="897147"/>
            <a:ext cx="5148556" cy="914400"/>
          </a:xfrm>
        </p:spPr>
        <p:txBody>
          <a:bodyPr>
            <a:no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Artificial intelligence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3831981"/>
            <a:ext cx="6235472" cy="166356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5500" cap="none" dirty="0" smtClean="0">
                <a:solidFill>
                  <a:srgbClr val="FFFF00"/>
                </a:solidFill>
                <a:latin typeface="Barlow Condensed Black" panose="00000A06000000000000" pitchFamily="2" charset="0"/>
              </a:rPr>
              <a:t>S e s </a:t>
            </a:r>
            <a:r>
              <a:rPr lang="en-US" sz="5500" cap="none" dirty="0" err="1" smtClean="0">
                <a:solidFill>
                  <a:srgbClr val="FFFF00"/>
                </a:solidFill>
                <a:latin typeface="Barlow Condensed Black" panose="00000A06000000000000" pitchFamily="2" charset="0"/>
              </a:rPr>
              <a:t>s</a:t>
            </a:r>
            <a:r>
              <a:rPr lang="en-US" sz="5500" cap="none" dirty="0" smtClean="0">
                <a:solidFill>
                  <a:srgbClr val="FFFF00"/>
                </a:solidFill>
                <a:latin typeface="Barlow Condensed Black" panose="00000A06000000000000" pitchFamily="2" charset="0"/>
              </a:rPr>
              <a:t> </a:t>
            </a:r>
            <a:r>
              <a:rPr lang="en-US" sz="5500" cap="none" dirty="0" err="1" smtClean="0">
                <a:solidFill>
                  <a:srgbClr val="FFFF00"/>
                </a:solidFill>
                <a:latin typeface="Barlow Condensed Black" panose="00000A06000000000000" pitchFamily="2" charset="0"/>
              </a:rPr>
              <a:t>i</a:t>
            </a:r>
            <a:r>
              <a:rPr lang="en-US" sz="5500" cap="none" dirty="0" smtClean="0">
                <a:solidFill>
                  <a:srgbClr val="FFFF00"/>
                </a:solidFill>
                <a:latin typeface="Barlow Condensed Black" panose="00000A06000000000000" pitchFamily="2" charset="0"/>
              </a:rPr>
              <a:t> o n 5</a:t>
            </a:r>
            <a:endParaRPr lang="en-US" sz="5500" dirty="0" smtClean="0">
              <a:solidFill>
                <a:srgbClr val="FFFF00"/>
              </a:solidFill>
              <a:latin typeface="Barlow Condensed Black" panose="00000A06000000000000" pitchFamily="2" charset="0"/>
            </a:endParaRPr>
          </a:p>
          <a:p>
            <a:r>
              <a:rPr lang="en-US" sz="5500" cap="none" dirty="0" smtClean="0">
                <a:solidFill>
                  <a:srgbClr val="FFFF00"/>
                </a:solidFill>
                <a:latin typeface="Barlow Condensed Black" panose="00000A06000000000000" pitchFamily="2" charset="0"/>
              </a:rPr>
              <a:t>Object Detection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 smtClean="0"/>
              <a:t>H.Fakher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0D392-614A-43D7-BA76-AB1FFE045AF8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3339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/>
              <a:t>Object Detection Algorithms </a:t>
            </a:r>
            <a:endParaRPr lang="en-US" cap="non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H.Fakher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0D392-614A-43D7-BA76-AB1FFE045AF8}" type="slidenum">
              <a:rPr lang="en-US" smtClean="0"/>
              <a:t>10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85801" y="1837765"/>
            <a:ext cx="10671047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 smtClean="0">
                <a:solidFill>
                  <a:srgbClr val="000000"/>
                </a:solidFill>
                <a:latin typeface="Arial" panose="020B0604020202020204" pitchFamily="34" charset="0"/>
              </a:rPr>
              <a:t>• </a:t>
            </a:r>
            <a:r>
              <a:rPr lang="en-US" sz="4000" dirty="0" smtClean="0">
                <a:solidFill>
                  <a:srgbClr val="FF0000"/>
                </a:solidFill>
                <a:latin typeface="Calibri" panose="020F0502020204030204" pitchFamily="34" charset="0"/>
              </a:rPr>
              <a:t>YOLO</a:t>
            </a:r>
            <a:r>
              <a:rPr lang="en-US" sz="40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4000" dirty="0">
                <a:solidFill>
                  <a:srgbClr val="000000"/>
                </a:solidFill>
                <a:latin typeface="Calibri" panose="020F0502020204030204" pitchFamily="34" charset="0"/>
              </a:rPr>
              <a:t>(You Only Look Once</a:t>
            </a:r>
            <a:r>
              <a:rPr lang="en-US" sz="40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) Version </a:t>
            </a:r>
            <a:r>
              <a:rPr lang="en-US" sz="4000" dirty="0" smtClean="0">
                <a:latin typeface="Calibri" panose="020F0502020204030204" pitchFamily="34" charset="0"/>
              </a:rPr>
              <a:t>1,2,3,4,</a:t>
            </a:r>
            <a:r>
              <a:rPr lang="en-US" sz="4000" dirty="0" smtClean="0">
                <a:solidFill>
                  <a:srgbClr val="FF0000"/>
                </a:solidFill>
                <a:latin typeface="Calibri" panose="020F0502020204030204" pitchFamily="34" charset="0"/>
              </a:rPr>
              <a:t>5</a:t>
            </a:r>
            <a:r>
              <a:rPr lang="en-US" sz="4000" dirty="0" smtClean="0">
                <a:latin typeface="Calibri" panose="020F0502020204030204" pitchFamily="34" charset="0"/>
              </a:rPr>
              <a:t>,</a:t>
            </a:r>
            <a:r>
              <a:rPr lang="en-US" sz="4000" dirty="0" smtClean="0">
                <a:solidFill>
                  <a:srgbClr val="FF0000"/>
                </a:solidFill>
                <a:latin typeface="Calibri" panose="020F0502020204030204" pitchFamily="34" charset="0"/>
              </a:rPr>
              <a:t>6</a:t>
            </a:r>
            <a:r>
              <a:rPr lang="en-US" sz="4000" dirty="0" smtClean="0">
                <a:latin typeface="Calibri" panose="020F0502020204030204" pitchFamily="34" charset="0"/>
              </a:rPr>
              <a:t>,</a:t>
            </a:r>
            <a:r>
              <a:rPr lang="en-US" sz="4000" dirty="0" smtClean="0">
                <a:solidFill>
                  <a:srgbClr val="FF0000"/>
                </a:solidFill>
                <a:latin typeface="Calibri" panose="020F0502020204030204" pitchFamily="34" charset="0"/>
              </a:rPr>
              <a:t>7 </a:t>
            </a:r>
          </a:p>
          <a:p>
            <a:r>
              <a:rPr lang="en-US" sz="4000" dirty="0">
                <a:solidFill>
                  <a:srgbClr val="000000"/>
                </a:solidFill>
                <a:latin typeface="Arial" panose="020B0604020202020204" pitchFamily="34" charset="0"/>
              </a:rPr>
              <a:t>• </a:t>
            </a:r>
            <a:r>
              <a:rPr lang="en-US" sz="4000" dirty="0">
                <a:solidFill>
                  <a:srgbClr val="000000"/>
                </a:solidFill>
                <a:latin typeface="Calibri" panose="020F0502020204030204" pitchFamily="34" charset="0"/>
              </a:rPr>
              <a:t>Single Shot Detector (SSD) </a:t>
            </a:r>
            <a:endParaRPr lang="en-US" sz="4000" dirty="0" smtClean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en-US" sz="4000" dirty="0" smtClean="0">
                <a:solidFill>
                  <a:srgbClr val="000000"/>
                </a:solidFill>
                <a:latin typeface="Arial" panose="020B0604020202020204" pitchFamily="34" charset="0"/>
              </a:rPr>
              <a:t>• </a:t>
            </a:r>
            <a:r>
              <a:rPr lang="en-US" sz="40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Fast </a:t>
            </a:r>
            <a:r>
              <a:rPr lang="en-US" sz="4000" dirty="0">
                <a:solidFill>
                  <a:srgbClr val="000000"/>
                </a:solidFill>
                <a:latin typeface="Calibri" panose="020F0502020204030204" pitchFamily="34" charset="0"/>
              </a:rPr>
              <a:t>R-CNN </a:t>
            </a:r>
          </a:p>
          <a:p>
            <a:r>
              <a:rPr lang="en-US" sz="4000" dirty="0" smtClean="0">
                <a:solidFill>
                  <a:srgbClr val="000000"/>
                </a:solidFill>
                <a:latin typeface="Arial" panose="020B0604020202020204" pitchFamily="34" charset="0"/>
              </a:rPr>
              <a:t>• </a:t>
            </a:r>
            <a:r>
              <a:rPr lang="en-US" sz="40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Faster </a:t>
            </a:r>
            <a:r>
              <a:rPr lang="en-US" sz="4000" dirty="0">
                <a:solidFill>
                  <a:srgbClr val="000000"/>
                </a:solidFill>
                <a:latin typeface="Calibri" panose="020F0502020204030204" pitchFamily="34" charset="0"/>
              </a:rPr>
              <a:t>R-CNN </a:t>
            </a:r>
            <a:endParaRPr lang="en-US" sz="4000" dirty="0" smtClean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r>
              <a:rPr lang="en-US" sz="4000" dirty="0">
                <a:solidFill>
                  <a:srgbClr val="000000"/>
                </a:solidFill>
                <a:latin typeface="Arial" panose="020B0604020202020204" pitchFamily="34" charset="0"/>
              </a:rPr>
              <a:t>• </a:t>
            </a:r>
            <a:r>
              <a:rPr lang="en-US" sz="40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Mask R-CNN</a:t>
            </a:r>
            <a:endParaRPr lang="en-US" sz="400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18431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/>
              <a:t>What Is Yolo?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H.Fakher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0D392-614A-43D7-BA76-AB1FFE045AF8}" type="slidenum">
              <a:rPr lang="en-US" smtClean="0"/>
              <a:t>11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85799" y="1837765"/>
            <a:ext cx="10396883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800" dirty="0">
                <a:solidFill>
                  <a:srgbClr val="000000"/>
                </a:solidFill>
                <a:latin typeface="ArialMT"/>
              </a:rPr>
              <a:t>• </a:t>
            </a:r>
            <a:r>
              <a:rPr lang="en-US" sz="2800" b="1" dirty="0">
                <a:solidFill>
                  <a:srgbClr val="FF0000"/>
                </a:solidFill>
                <a:latin typeface="Arial-BoldMT"/>
              </a:rPr>
              <a:t>You Only Look Once (YOLO) </a:t>
            </a:r>
            <a:r>
              <a:rPr lang="en-US" sz="2800" dirty="0">
                <a:solidFill>
                  <a:srgbClr val="000000"/>
                </a:solidFill>
                <a:latin typeface="ArialMT"/>
              </a:rPr>
              <a:t>is an algorithm that </a:t>
            </a:r>
            <a:r>
              <a:rPr lang="en-US" sz="2800" dirty="0" smtClean="0">
                <a:solidFill>
                  <a:srgbClr val="000000"/>
                </a:solidFill>
                <a:latin typeface="ArialMT"/>
              </a:rPr>
              <a:t>uses convolutional </a:t>
            </a:r>
            <a:r>
              <a:rPr lang="en-US" sz="2800" dirty="0">
                <a:solidFill>
                  <a:srgbClr val="000000"/>
                </a:solidFill>
                <a:latin typeface="ArialMT"/>
              </a:rPr>
              <a:t>neural networks for object detection</a:t>
            </a:r>
            <a:r>
              <a:rPr lang="en-US" sz="2800" dirty="0" smtClean="0">
                <a:solidFill>
                  <a:srgbClr val="000000"/>
                </a:solidFill>
                <a:latin typeface="ArialMT"/>
              </a:rPr>
              <a:t>.</a:t>
            </a:r>
          </a:p>
          <a:p>
            <a:pPr algn="l"/>
            <a:endParaRPr lang="en-US" sz="2800" dirty="0">
              <a:solidFill>
                <a:srgbClr val="000000"/>
              </a:solidFill>
              <a:latin typeface="ArialMT"/>
            </a:endParaRPr>
          </a:p>
          <a:p>
            <a:pPr algn="l"/>
            <a:r>
              <a:rPr lang="en-US" sz="2800" dirty="0">
                <a:solidFill>
                  <a:srgbClr val="000000"/>
                </a:solidFill>
                <a:latin typeface="ArialMT"/>
              </a:rPr>
              <a:t>• It is one of </a:t>
            </a:r>
            <a:r>
              <a:rPr lang="en-US" sz="2800" b="1" dirty="0">
                <a:solidFill>
                  <a:srgbClr val="FF0000"/>
                </a:solidFill>
                <a:latin typeface="Arial-BoldMT"/>
              </a:rPr>
              <a:t>the faster </a:t>
            </a:r>
            <a:r>
              <a:rPr lang="en-US" sz="2800" dirty="0">
                <a:solidFill>
                  <a:srgbClr val="000000"/>
                </a:solidFill>
                <a:latin typeface="ArialMT"/>
              </a:rPr>
              <a:t>object detection algorithms </a:t>
            </a:r>
            <a:r>
              <a:rPr lang="en-US" sz="2800" dirty="0" smtClean="0">
                <a:solidFill>
                  <a:srgbClr val="000000"/>
                </a:solidFill>
                <a:latin typeface="ArialMT"/>
              </a:rPr>
              <a:t>out there.</a:t>
            </a:r>
          </a:p>
          <a:p>
            <a:pPr algn="l"/>
            <a:endParaRPr lang="en-US" sz="2800" dirty="0">
              <a:solidFill>
                <a:srgbClr val="000000"/>
              </a:solidFill>
              <a:latin typeface="ArialMT"/>
            </a:endParaRPr>
          </a:p>
          <a:p>
            <a:pPr algn="l"/>
            <a:r>
              <a:rPr lang="en-US" sz="2800" dirty="0">
                <a:solidFill>
                  <a:srgbClr val="000000"/>
                </a:solidFill>
                <a:latin typeface="ArialMT"/>
              </a:rPr>
              <a:t>• It is a very good choice when we need </a:t>
            </a:r>
            <a:r>
              <a:rPr lang="en-US" sz="2800" b="1" dirty="0" smtClean="0">
                <a:solidFill>
                  <a:srgbClr val="FF0000"/>
                </a:solidFill>
                <a:latin typeface="Arial-BoldMT"/>
              </a:rPr>
              <a:t>real-time detection</a:t>
            </a:r>
            <a:r>
              <a:rPr lang="en-US" sz="2800" dirty="0">
                <a:solidFill>
                  <a:srgbClr val="000000"/>
                </a:solidFill>
                <a:latin typeface="ArialMT"/>
              </a:rPr>
              <a:t>, without loss of too much accuracy.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913904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/>
              <a:t>Yolo Steps</a:t>
            </a:r>
            <a:endParaRPr lang="en-US" cap="none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685801" y="1728216"/>
            <a:ext cx="10314432" cy="3822192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H.Fakher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0D392-614A-43D7-BA76-AB1FFE045AF8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8354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/>
              <a:t>Yolo Steps</a:t>
            </a:r>
            <a:endParaRPr lang="en-US" cap="non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H.Fakher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0D392-614A-43D7-BA76-AB1FFE045AF8}" type="slidenum">
              <a:rPr lang="en-US" smtClean="0"/>
              <a:t>13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59193F64-939A-63A7-010A-CB729036D4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040" y="1929294"/>
            <a:ext cx="5035259" cy="285568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B5F96AC8-27D1-04CB-16FE-4EC2BAA0DF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0299" y="1929294"/>
            <a:ext cx="1737361" cy="297522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994786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/>
              <a:t>Intersection Over Union (IOU) </a:t>
            </a:r>
            <a:endParaRPr lang="en-US" cap="non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H.Fakher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0D392-614A-43D7-BA76-AB1FFE045AF8}" type="slidenum">
              <a:rPr lang="en-US" smtClean="0"/>
              <a:t>14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320" y="1655065"/>
            <a:ext cx="2807363" cy="174650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5320" y="3437964"/>
            <a:ext cx="2807362" cy="207586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790957" y="1567171"/>
            <a:ext cx="7379207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000000"/>
                </a:solidFill>
                <a:latin typeface="Calibri" panose="020F0502020204030204" pitchFamily="34" charset="0"/>
              </a:rPr>
              <a:t>It describes how boxes overlap. </a:t>
            </a:r>
            <a:endParaRPr lang="en-US" sz="2400" b="1" dirty="0" smtClean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r>
              <a:rPr lang="en-US" sz="2400" b="1" dirty="0" smtClean="0">
                <a:solidFill>
                  <a:srgbClr val="000000"/>
                </a:solidFill>
                <a:latin typeface="Calibri" panose="020F0502020204030204" pitchFamily="34" charset="0"/>
              </a:rPr>
              <a:t>Each </a:t>
            </a:r>
            <a:r>
              <a:rPr lang="en-US" sz="2400" b="1" dirty="0">
                <a:solidFill>
                  <a:srgbClr val="000000"/>
                </a:solidFill>
                <a:latin typeface="Calibri" panose="020F0502020204030204" pitchFamily="34" charset="0"/>
              </a:rPr>
              <a:t>grid cell is responsible for predicting the bounding boxes and their confidence scores. The IOU is equal to 1 if the predicted bounding box is the same as the real box. This mechanism eliminates bounding boxes that are not equal to the real box. </a:t>
            </a:r>
          </a:p>
        </p:txBody>
      </p:sp>
      <p:pic>
        <p:nvPicPr>
          <p:cNvPr id="2052" name="Picture 4" descr="Reaching near-perfect accuracy for fish pool detecti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6816" y="3875496"/>
            <a:ext cx="5047488" cy="1718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2184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/>
              <a:t>Non-Maximal Suppression </a:t>
            </a:r>
            <a:endParaRPr lang="en-US" cap="non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H.Fakher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0D392-614A-43D7-BA76-AB1FFE045AF8}" type="slidenum">
              <a:rPr lang="en-US" smtClean="0"/>
              <a:t>15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85801" y="1837765"/>
            <a:ext cx="1039688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000000"/>
                </a:solidFill>
                <a:latin typeface="Calibri" panose="020F0502020204030204" pitchFamily="34" charset="0"/>
              </a:rPr>
              <a:t>Non-max suppression </a:t>
            </a: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</a:rPr>
              <a:t>is the final step of these object detection algorithms and is used to select the most appropriate bounding box for the object. </a:t>
            </a:r>
          </a:p>
        </p:txBody>
      </p:sp>
      <p:pic>
        <p:nvPicPr>
          <p:cNvPr id="3074" name="Picture 2" descr="Selecting the Right Bounding Box Using Non-Max Suppression (with  implementation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3751" y="2668762"/>
            <a:ext cx="7962900" cy="2881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3640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/>
              <a:t>Yolo </a:t>
            </a:r>
            <a:r>
              <a:rPr lang="en-US" cap="none" dirty="0"/>
              <a:t>Steps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H.Fakher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0D392-614A-43D7-BA76-AB1FFE045AF8}" type="slidenum">
              <a:rPr lang="en-US" smtClean="0"/>
              <a:t>16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85801" y="1837765"/>
            <a:ext cx="10396883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C10000"/>
                </a:solidFill>
                <a:latin typeface="Arial-BoldMT"/>
              </a:rPr>
              <a:t>Backbone</a:t>
            </a:r>
            <a:endParaRPr lang="en-US" sz="2800" b="1" dirty="0">
              <a:solidFill>
                <a:srgbClr val="C10000"/>
              </a:solidFill>
              <a:latin typeface="Arial-BoldMT"/>
            </a:endParaRPr>
          </a:p>
          <a:p>
            <a:r>
              <a:rPr lang="en-US" sz="2400" dirty="0">
                <a:solidFill>
                  <a:srgbClr val="000000"/>
                </a:solidFill>
                <a:latin typeface="ArialMT"/>
              </a:rPr>
              <a:t>refers to the </a:t>
            </a:r>
            <a:r>
              <a:rPr lang="en-US" sz="2400" b="1" dirty="0">
                <a:solidFill>
                  <a:srgbClr val="FF0000"/>
                </a:solidFill>
                <a:latin typeface="Arial-BoldMT"/>
              </a:rPr>
              <a:t>feature-extraction </a:t>
            </a:r>
            <a:r>
              <a:rPr lang="en-US" sz="2400" dirty="0">
                <a:solidFill>
                  <a:srgbClr val="000000"/>
                </a:solidFill>
                <a:latin typeface="ArialMT"/>
              </a:rPr>
              <a:t>architecture. </a:t>
            </a:r>
            <a:r>
              <a:rPr lang="en-US" sz="2400" b="1" dirty="0">
                <a:solidFill>
                  <a:srgbClr val="00B1F1"/>
                </a:solidFill>
                <a:latin typeface="Arial-BoldMT"/>
              </a:rPr>
              <a:t>Tiny </a:t>
            </a:r>
            <a:r>
              <a:rPr lang="en-US" sz="2400" b="1" dirty="0" smtClean="0">
                <a:solidFill>
                  <a:srgbClr val="00B1F1"/>
                </a:solidFill>
                <a:latin typeface="Arial-BoldMT"/>
              </a:rPr>
              <a:t>YOLO </a:t>
            </a:r>
            <a:r>
              <a:rPr lang="en-US" sz="2400" dirty="0" smtClean="0">
                <a:solidFill>
                  <a:srgbClr val="000000"/>
                </a:solidFill>
                <a:latin typeface="ArialMT"/>
              </a:rPr>
              <a:t>has </a:t>
            </a:r>
            <a:r>
              <a:rPr lang="en-US" sz="2400" dirty="0">
                <a:solidFill>
                  <a:srgbClr val="000000"/>
                </a:solidFill>
                <a:latin typeface="ArialMT"/>
              </a:rPr>
              <a:t>only 9 convolutional layers, so it’s less accurate </a:t>
            </a:r>
            <a:r>
              <a:rPr lang="en-US" sz="2400" dirty="0" smtClean="0">
                <a:solidFill>
                  <a:srgbClr val="000000"/>
                </a:solidFill>
                <a:latin typeface="ArialMT"/>
              </a:rPr>
              <a:t>but faster </a:t>
            </a:r>
            <a:r>
              <a:rPr lang="en-US" sz="2400" dirty="0">
                <a:solidFill>
                  <a:srgbClr val="000000"/>
                </a:solidFill>
                <a:latin typeface="ArialMT"/>
              </a:rPr>
              <a:t>and better suited for mobile and embedded projects.</a:t>
            </a:r>
          </a:p>
          <a:p>
            <a:r>
              <a:rPr lang="en-US" sz="2400" b="1" dirty="0">
                <a:solidFill>
                  <a:srgbClr val="00B1F1"/>
                </a:solidFill>
                <a:latin typeface="Arial-BoldMT"/>
              </a:rPr>
              <a:t>Darknet53 </a:t>
            </a:r>
            <a:r>
              <a:rPr lang="en-US" sz="2400" dirty="0">
                <a:solidFill>
                  <a:srgbClr val="000000"/>
                </a:solidFill>
                <a:latin typeface="ArialMT"/>
              </a:rPr>
              <a:t>( The backbone used in YOLOV3) has </a:t>
            </a:r>
            <a:r>
              <a:rPr lang="en-US" sz="2400" dirty="0" smtClean="0">
                <a:solidFill>
                  <a:srgbClr val="000000"/>
                </a:solidFill>
                <a:latin typeface="ArialMT"/>
              </a:rPr>
              <a:t>53 convolutional </a:t>
            </a:r>
            <a:r>
              <a:rPr lang="en-US" sz="2400" dirty="0">
                <a:solidFill>
                  <a:srgbClr val="000000"/>
                </a:solidFill>
                <a:latin typeface="ArialMT"/>
              </a:rPr>
              <a:t>layers, so it’s more accurate but slower</a:t>
            </a:r>
            <a:r>
              <a:rPr lang="en-US" sz="2400" dirty="0" smtClean="0">
                <a:solidFill>
                  <a:srgbClr val="000000"/>
                </a:solidFill>
                <a:latin typeface="ArialMT"/>
              </a:rPr>
              <a:t>.</a:t>
            </a:r>
          </a:p>
          <a:p>
            <a:endParaRPr lang="en-US" sz="2400" dirty="0">
              <a:solidFill>
                <a:srgbClr val="000000"/>
              </a:solidFill>
              <a:latin typeface="ArialMT"/>
            </a:endParaRPr>
          </a:p>
          <a:p>
            <a:r>
              <a:rPr lang="en-US" sz="2400" dirty="0">
                <a:solidFill>
                  <a:srgbClr val="000000"/>
                </a:solidFill>
                <a:latin typeface="ArialMT"/>
              </a:rPr>
              <a:t>In </a:t>
            </a:r>
            <a:r>
              <a:rPr lang="en-US" sz="2400" b="1" dirty="0">
                <a:solidFill>
                  <a:srgbClr val="FF0000"/>
                </a:solidFill>
                <a:latin typeface="Arial-BoldMT"/>
              </a:rPr>
              <a:t>YOLOv4</a:t>
            </a:r>
            <a:r>
              <a:rPr lang="en-US" sz="2400" dirty="0">
                <a:solidFill>
                  <a:srgbClr val="000000"/>
                </a:solidFill>
                <a:latin typeface="ArialMT"/>
              </a:rPr>
              <a:t>, backbones can be VGG, </a:t>
            </a:r>
            <a:r>
              <a:rPr lang="en-US" sz="2400" dirty="0" err="1">
                <a:solidFill>
                  <a:srgbClr val="000000"/>
                </a:solidFill>
                <a:latin typeface="ArialMT"/>
              </a:rPr>
              <a:t>ResNet</a:t>
            </a:r>
            <a:r>
              <a:rPr lang="en-US" sz="2400" dirty="0">
                <a:solidFill>
                  <a:srgbClr val="000000"/>
                </a:solidFill>
                <a:latin typeface="ArialMT"/>
              </a:rPr>
              <a:t>, </a:t>
            </a:r>
            <a:r>
              <a:rPr lang="en-US" sz="2400" dirty="0" err="1" smtClean="0">
                <a:solidFill>
                  <a:srgbClr val="000000"/>
                </a:solidFill>
                <a:latin typeface="ArialMT"/>
              </a:rPr>
              <a:t>SpineNet</a:t>
            </a:r>
            <a:r>
              <a:rPr lang="en-US" sz="2400" dirty="0" smtClean="0">
                <a:solidFill>
                  <a:srgbClr val="000000"/>
                </a:solidFill>
                <a:latin typeface="ArialMT"/>
              </a:rPr>
              <a:t>, </a:t>
            </a:r>
            <a:r>
              <a:rPr lang="en-US" sz="2400" dirty="0" err="1" smtClean="0">
                <a:solidFill>
                  <a:srgbClr val="000000"/>
                </a:solidFill>
                <a:latin typeface="ArialMT"/>
              </a:rPr>
              <a:t>EfficientNet</a:t>
            </a:r>
            <a:r>
              <a:rPr lang="en-US" sz="2400" dirty="0">
                <a:solidFill>
                  <a:srgbClr val="000000"/>
                </a:solidFill>
                <a:latin typeface="ArialMT"/>
              </a:rPr>
              <a:t>, </a:t>
            </a:r>
            <a:r>
              <a:rPr lang="en-US" sz="2400" dirty="0" err="1">
                <a:solidFill>
                  <a:srgbClr val="000000"/>
                </a:solidFill>
                <a:latin typeface="ArialMT"/>
              </a:rPr>
              <a:t>ResNeXt</a:t>
            </a:r>
            <a:r>
              <a:rPr lang="en-US" sz="2400" dirty="0">
                <a:solidFill>
                  <a:srgbClr val="000000"/>
                </a:solidFill>
                <a:latin typeface="ArialMT"/>
              </a:rPr>
              <a:t>, or Darknet53.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44580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/>
              <a:t>Yolo </a:t>
            </a:r>
            <a:r>
              <a:rPr lang="en-US" cap="none" dirty="0"/>
              <a:t>Steps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H.Fakher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0D392-614A-43D7-BA76-AB1FFE045AF8}" type="slidenum">
              <a:rPr lang="en-US" smtClean="0"/>
              <a:t>17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85801" y="1837765"/>
            <a:ext cx="10396882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C10000"/>
                </a:solidFill>
                <a:latin typeface="Arial-BoldMT"/>
              </a:rPr>
              <a:t>Neck</a:t>
            </a:r>
            <a:endParaRPr lang="en-US" sz="3200" b="1" dirty="0">
              <a:solidFill>
                <a:srgbClr val="C10000"/>
              </a:solidFill>
              <a:latin typeface="Arial-BoldMT"/>
            </a:endParaRPr>
          </a:p>
          <a:p>
            <a:r>
              <a:rPr lang="en-US" sz="2800" dirty="0">
                <a:solidFill>
                  <a:srgbClr val="000000"/>
                </a:solidFill>
                <a:latin typeface="ArialMT"/>
              </a:rPr>
              <a:t>additional layers between the backbone and the </a:t>
            </a:r>
            <a:r>
              <a:rPr lang="en-US" sz="2800" dirty="0" smtClean="0">
                <a:solidFill>
                  <a:srgbClr val="000000"/>
                </a:solidFill>
                <a:latin typeface="ArialMT"/>
              </a:rPr>
              <a:t>head (dense </a:t>
            </a:r>
            <a:r>
              <a:rPr lang="en-US" sz="2800" dirty="0">
                <a:solidFill>
                  <a:srgbClr val="000000"/>
                </a:solidFill>
                <a:latin typeface="ArialMT"/>
              </a:rPr>
              <a:t>prediction block), its purpose is to </a:t>
            </a:r>
            <a:r>
              <a:rPr lang="en-US" sz="2800" b="1" dirty="0">
                <a:solidFill>
                  <a:srgbClr val="00B1F1"/>
                </a:solidFill>
                <a:latin typeface="Arial-BoldMT"/>
              </a:rPr>
              <a:t>add </a:t>
            </a:r>
            <a:r>
              <a:rPr lang="en-US" sz="2800" b="1" dirty="0" smtClean="0">
                <a:solidFill>
                  <a:srgbClr val="00B1F1"/>
                </a:solidFill>
                <a:latin typeface="Arial-BoldMT"/>
              </a:rPr>
              <a:t>extra information </a:t>
            </a:r>
            <a:r>
              <a:rPr lang="en-US" sz="2800" dirty="0">
                <a:solidFill>
                  <a:srgbClr val="000000"/>
                </a:solidFill>
                <a:latin typeface="ArialMT"/>
              </a:rPr>
              <a:t>in the layers</a:t>
            </a:r>
            <a:r>
              <a:rPr lang="en-US" sz="2800" dirty="0" smtClean="0">
                <a:solidFill>
                  <a:srgbClr val="000000"/>
                </a:solidFill>
                <a:latin typeface="ArialMT"/>
              </a:rPr>
              <a:t>.( </a:t>
            </a:r>
            <a:r>
              <a:rPr lang="en-US" sz="2800" dirty="0">
                <a:solidFill>
                  <a:srgbClr val="00B1F1"/>
                </a:solidFill>
                <a:latin typeface="ArialMT"/>
              </a:rPr>
              <a:t>Feature Pyramid </a:t>
            </a:r>
            <a:r>
              <a:rPr lang="en-US" sz="2800" dirty="0" smtClean="0">
                <a:solidFill>
                  <a:srgbClr val="00B1F1"/>
                </a:solidFill>
                <a:latin typeface="ArialMT"/>
              </a:rPr>
              <a:t>Networks</a:t>
            </a:r>
            <a:r>
              <a:rPr lang="en-US" sz="2800" dirty="0" smtClean="0">
                <a:solidFill>
                  <a:srgbClr val="000000"/>
                </a:solidFill>
                <a:latin typeface="ArialMT"/>
              </a:rPr>
              <a:t>, </a:t>
            </a:r>
            <a:r>
              <a:rPr lang="en-US" sz="2800" dirty="0" smtClean="0">
                <a:solidFill>
                  <a:srgbClr val="00B1F1"/>
                </a:solidFill>
                <a:latin typeface="ArialMT"/>
              </a:rPr>
              <a:t>Path </a:t>
            </a:r>
            <a:r>
              <a:rPr lang="en-US" sz="2800" dirty="0">
                <a:solidFill>
                  <a:srgbClr val="00B1F1"/>
                </a:solidFill>
                <a:latin typeface="ArialMT"/>
              </a:rPr>
              <a:t>Aggregation Network </a:t>
            </a:r>
            <a:r>
              <a:rPr lang="en-US" sz="2800" dirty="0" smtClean="0">
                <a:solidFill>
                  <a:srgbClr val="000000"/>
                </a:solidFill>
                <a:latin typeface="ArialMT"/>
              </a:rPr>
              <a:t>).</a:t>
            </a:r>
          </a:p>
          <a:p>
            <a:endParaRPr lang="en-US" sz="2800" dirty="0">
              <a:solidFill>
                <a:srgbClr val="000000"/>
              </a:solidFill>
              <a:latin typeface="ArialMT"/>
            </a:endParaRPr>
          </a:p>
          <a:p>
            <a:r>
              <a:rPr lang="en-US" sz="3600" b="1" dirty="0">
                <a:solidFill>
                  <a:srgbClr val="C10000"/>
                </a:solidFill>
                <a:latin typeface="Arial-BoldMT"/>
              </a:rPr>
              <a:t>Head</a:t>
            </a:r>
            <a:endParaRPr lang="en-US" sz="3200" b="1" dirty="0">
              <a:solidFill>
                <a:srgbClr val="C10000"/>
              </a:solidFill>
              <a:latin typeface="Arial-BoldMT"/>
            </a:endParaRPr>
          </a:p>
          <a:p>
            <a:r>
              <a:rPr lang="en-US" sz="2800" dirty="0">
                <a:solidFill>
                  <a:srgbClr val="000000"/>
                </a:solidFill>
                <a:latin typeface="ArialMT"/>
              </a:rPr>
              <a:t>The head block is the part used to: </a:t>
            </a:r>
            <a:r>
              <a:rPr lang="en-US" sz="2800" b="1" dirty="0">
                <a:solidFill>
                  <a:srgbClr val="00B1F1"/>
                </a:solidFill>
                <a:latin typeface="Arial-BoldMT"/>
              </a:rPr>
              <a:t>locate </a:t>
            </a:r>
            <a:r>
              <a:rPr lang="en-US" sz="2800" b="1" dirty="0" smtClean="0">
                <a:solidFill>
                  <a:srgbClr val="00B1F1"/>
                </a:solidFill>
                <a:latin typeface="Arial-BoldMT"/>
              </a:rPr>
              <a:t>bounding boxes </a:t>
            </a:r>
            <a:r>
              <a:rPr lang="en-US" sz="2800" dirty="0">
                <a:solidFill>
                  <a:srgbClr val="1F2DA9"/>
                </a:solidFill>
                <a:latin typeface="ArialMT"/>
              </a:rPr>
              <a:t>and </a:t>
            </a:r>
            <a:r>
              <a:rPr lang="en-US" sz="2800" b="1" dirty="0">
                <a:solidFill>
                  <a:srgbClr val="00B1F1"/>
                </a:solidFill>
                <a:latin typeface="Arial-BoldMT"/>
              </a:rPr>
              <a:t>classify </a:t>
            </a:r>
            <a:r>
              <a:rPr lang="en-US" sz="2800" dirty="0">
                <a:solidFill>
                  <a:srgbClr val="1F2DA9"/>
                </a:solidFill>
                <a:latin typeface="ArialMT"/>
              </a:rPr>
              <a:t>what’s inside each box</a:t>
            </a:r>
            <a:r>
              <a:rPr lang="en-US" sz="2800" dirty="0">
                <a:solidFill>
                  <a:srgbClr val="000000"/>
                </a:solidFill>
                <a:latin typeface="ArialMT"/>
              </a:rPr>
              <a:t>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145692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YOLOV5</a:t>
            </a:r>
            <a:endParaRPr lang="en-US" cap="non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H.Fakher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0D392-614A-43D7-BA76-AB1FFE045AF8}" type="slidenum">
              <a:rPr lang="en-US" smtClean="0"/>
              <a:t>18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00076" y="1784877"/>
            <a:ext cx="108204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ArialMT"/>
              </a:rPr>
              <a:t>• </a:t>
            </a:r>
            <a:r>
              <a:rPr lang="en-US" sz="2400" dirty="0" smtClean="0">
                <a:solidFill>
                  <a:srgbClr val="000000"/>
                </a:solidFill>
                <a:latin typeface="ArialMT"/>
              </a:rPr>
              <a:t>YOLOv5 </a:t>
            </a:r>
            <a:r>
              <a:rPr lang="en-US" sz="2400" dirty="0">
                <a:solidFill>
                  <a:srgbClr val="000000"/>
                </a:solidFill>
                <a:latin typeface="ArialMT"/>
              </a:rPr>
              <a:t>is </a:t>
            </a:r>
            <a:r>
              <a:rPr lang="en-US" sz="2400" b="1" dirty="0">
                <a:solidFill>
                  <a:srgbClr val="FF0000"/>
                </a:solidFill>
                <a:latin typeface="Arial-BoldMT"/>
              </a:rPr>
              <a:t>smaller </a:t>
            </a:r>
            <a:r>
              <a:rPr lang="en-US" sz="2400" dirty="0">
                <a:solidFill>
                  <a:srgbClr val="000000"/>
                </a:solidFill>
                <a:latin typeface="ArialMT"/>
              </a:rPr>
              <a:t>and generally </a:t>
            </a:r>
            <a:r>
              <a:rPr lang="en-US" sz="2400" b="1" dirty="0">
                <a:solidFill>
                  <a:srgbClr val="FF0000"/>
                </a:solidFill>
                <a:latin typeface="Arial-BoldMT"/>
              </a:rPr>
              <a:t>easier </a:t>
            </a:r>
            <a:r>
              <a:rPr lang="en-US" sz="2400" dirty="0">
                <a:solidFill>
                  <a:srgbClr val="000000"/>
                </a:solidFill>
                <a:latin typeface="ArialMT"/>
              </a:rPr>
              <a:t>to use in production.</a:t>
            </a:r>
          </a:p>
          <a:p>
            <a:r>
              <a:rPr lang="en-US" sz="2400" dirty="0">
                <a:solidFill>
                  <a:srgbClr val="000000"/>
                </a:solidFill>
                <a:latin typeface="ArialMT"/>
              </a:rPr>
              <a:t>Given it is natively implemented in </a:t>
            </a:r>
            <a:r>
              <a:rPr lang="en-US" sz="2400" b="1" dirty="0" err="1">
                <a:solidFill>
                  <a:srgbClr val="FF0000"/>
                </a:solidFill>
                <a:latin typeface="Arial-BoldMT"/>
              </a:rPr>
              <a:t>PyTorch</a:t>
            </a:r>
            <a:r>
              <a:rPr lang="en-US" sz="2400" b="1" dirty="0">
                <a:solidFill>
                  <a:srgbClr val="FF0000"/>
                </a:solidFill>
                <a:latin typeface="Arial-BoldMT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ArialMT"/>
              </a:rPr>
              <a:t>(rather </a:t>
            </a:r>
            <a:r>
              <a:rPr lang="en-US" sz="2400" dirty="0" smtClean="0">
                <a:solidFill>
                  <a:srgbClr val="000000"/>
                </a:solidFill>
                <a:latin typeface="ArialMT"/>
              </a:rPr>
              <a:t>than </a:t>
            </a:r>
            <a:r>
              <a:rPr lang="en-US" sz="2400" dirty="0" err="1" smtClean="0">
                <a:solidFill>
                  <a:srgbClr val="000000"/>
                </a:solidFill>
                <a:latin typeface="ArialMT"/>
              </a:rPr>
              <a:t>Darknet</a:t>
            </a:r>
            <a:r>
              <a:rPr lang="en-US" sz="2400" dirty="0">
                <a:solidFill>
                  <a:srgbClr val="000000"/>
                </a:solidFill>
                <a:latin typeface="ArialMT"/>
              </a:rPr>
              <a:t>), modifying the architecture and exporting to </a:t>
            </a:r>
            <a:r>
              <a:rPr lang="en-US" sz="2400" dirty="0" smtClean="0">
                <a:solidFill>
                  <a:srgbClr val="000000"/>
                </a:solidFill>
                <a:latin typeface="ArialMT"/>
              </a:rPr>
              <a:t>many deploy </a:t>
            </a:r>
            <a:r>
              <a:rPr lang="en-US" sz="2400" dirty="0">
                <a:solidFill>
                  <a:srgbClr val="000000"/>
                </a:solidFill>
                <a:latin typeface="ArialMT"/>
              </a:rPr>
              <a:t>environments is </a:t>
            </a:r>
            <a:r>
              <a:rPr lang="en-US" sz="2400" dirty="0" smtClean="0">
                <a:solidFill>
                  <a:srgbClr val="000000"/>
                </a:solidFill>
                <a:latin typeface="ArialMT"/>
              </a:rPr>
              <a:t>straightforward.</a:t>
            </a:r>
            <a:endParaRPr lang="en-US" sz="2400" dirty="0">
              <a:solidFill>
                <a:srgbClr val="000000"/>
              </a:solidFill>
              <a:latin typeface="ArialMT"/>
            </a:endParaRPr>
          </a:p>
          <a:p>
            <a:r>
              <a:rPr lang="en-US" sz="2400" dirty="0">
                <a:solidFill>
                  <a:srgbClr val="000000"/>
                </a:solidFill>
                <a:latin typeface="ArialMT"/>
              </a:rPr>
              <a:t>• </a:t>
            </a:r>
            <a:r>
              <a:rPr lang="en-US" sz="2400" b="1" dirty="0">
                <a:solidFill>
                  <a:srgbClr val="FF0000"/>
                </a:solidFill>
                <a:latin typeface="Arial-BoldMT"/>
              </a:rPr>
              <a:t>YOLOv5s </a:t>
            </a:r>
            <a:r>
              <a:rPr lang="en-US" sz="2400" dirty="0">
                <a:solidFill>
                  <a:srgbClr val="000000"/>
                </a:solidFill>
                <a:latin typeface="ArialMT"/>
              </a:rPr>
              <a:t>is about </a:t>
            </a:r>
            <a:r>
              <a:rPr lang="en-US" sz="2400" b="1" dirty="0">
                <a:solidFill>
                  <a:srgbClr val="FF0000"/>
                </a:solidFill>
                <a:latin typeface="Arial-BoldMT"/>
              </a:rPr>
              <a:t>88% smaller </a:t>
            </a:r>
            <a:r>
              <a:rPr lang="en-US" sz="2400" dirty="0">
                <a:solidFill>
                  <a:srgbClr val="000000"/>
                </a:solidFill>
                <a:latin typeface="ArialMT"/>
              </a:rPr>
              <a:t>than big-YOLOv4 (27 MB </a:t>
            </a:r>
            <a:r>
              <a:rPr lang="en-US" sz="2400" dirty="0" err="1" smtClean="0">
                <a:solidFill>
                  <a:srgbClr val="000000"/>
                </a:solidFill>
                <a:latin typeface="ArialMT"/>
              </a:rPr>
              <a:t>vs</a:t>
            </a:r>
            <a:r>
              <a:rPr lang="en-US" sz="2400" dirty="0" smtClean="0">
                <a:solidFill>
                  <a:srgbClr val="000000"/>
                </a:solidFill>
                <a:latin typeface="ArialMT"/>
              </a:rPr>
              <a:t> 244 </a:t>
            </a:r>
            <a:r>
              <a:rPr lang="en-US" sz="2400" dirty="0">
                <a:solidFill>
                  <a:srgbClr val="000000"/>
                </a:solidFill>
                <a:latin typeface="ArialMT"/>
              </a:rPr>
              <a:t>MB).</a:t>
            </a:r>
            <a:endParaRPr lang="en-US" sz="2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0274" y="3354537"/>
            <a:ext cx="5410202" cy="2208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097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YOLOV5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H.Fakher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0D392-614A-43D7-BA76-AB1FFE045AF8}" type="slidenum">
              <a:rPr lang="en-US" smtClean="0"/>
              <a:t>19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1" y="1837764"/>
            <a:ext cx="10479314" cy="3634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209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/>
              <a:t>Object Detection </a:t>
            </a:r>
            <a:endParaRPr lang="en-US" cap="non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H.Fakher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0D392-614A-43D7-BA76-AB1FFE045AF8}" type="slidenum">
              <a:rPr lang="en-US" smtClean="0"/>
              <a:t>2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85801" y="1837765"/>
            <a:ext cx="10396882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b="1" dirty="0" smtClean="0">
                <a:latin typeface="Calibri" panose="020F0502020204030204" pitchFamily="34" charset="0"/>
              </a:rPr>
              <a:t>Object detection </a:t>
            </a:r>
            <a:r>
              <a:rPr lang="en-US" sz="2600" dirty="0" smtClean="0">
                <a:latin typeface="Calibri" panose="020F0502020204030204" pitchFamily="34" charset="0"/>
              </a:rPr>
              <a:t>is a phenomenon in </a:t>
            </a:r>
            <a:r>
              <a:rPr lang="en-US" sz="2600" b="1" dirty="0" smtClean="0">
                <a:latin typeface="Calibri" panose="020F0502020204030204" pitchFamily="34" charset="0"/>
              </a:rPr>
              <a:t>computer vision. </a:t>
            </a:r>
          </a:p>
          <a:p>
            <a:r>
              <a:rPr lang="en-US" sz="2600" dirty="0" smtClean="0">
                <a:latin typeface="Calibri" panose="020F0502020204030204" pitchFamily="34" charset="0"/>
              </a:rPr>
              <a:t>The </a:t>
            </a:r>
            <a:r>
              <a:rPr lang="en-US" sz="2600" dirty="0">
                <a:latin typeface="Calibri" panose="020F0502020204030204" pitchFamily="34" charset="0"/>
              </a:rPr>
              <a:t>task of classifying and localizing multiple objects in an </a:t>
            </a:r>
            <a:r>
              <a:rPr lang="en-US" sz="2600" dirty="0" smtClean="0">
                <a:latin typeface="Calibri" panose="020F0502020204030204" pitchFamily="34" charset="0"/>
              </a:rPr>
              <a:t>image. </a:t>
            </a:r>
          </a:p>
          <a:p>
            <a:r>
              <a:rPr lang="en-US" sz="2600" dirty="0" smtClean="0">
                <a:latin typeface="Calibri" panose="020F0502020204030204" pitchFamily="34" charset="0"/>
              </a:rPr>
              <a:t>Some of the objects </a:t>
            </a:r>
            <a:r>
              <a:rPr lang="en-US" sz="2600" b="1" dirty="0" smtClean="0">
                <a:latin typeface="Calibri" panose="020F0502020204030204" pitchFamily="34" charset="0"/>
              </a:rPr>
              <a:t>detected</a:t>
            </a:r>
            <a:r>
              <a:rPr lang="en-US" sz="2600" dirty="0" smtClean="0">
                <a:latin typeface="Calibri" panose="020F0502020204030204" pitchFamily="34" charset="0"/>
              </a:rPr>
              <a:t> include </a:t>
            </a:r>
            <a:r>
              <a:rPr lang="en-US" sz="2600" b="1" dirty="0" smtClean="0">
                <a:latin typeface="Calibri" panose="020F0502020204030204" pitchFamily="34" charset="0"/>
              </a:rPr>
              <a:t>people</a:t>
            </a:r>
            <a:r>
              <a:rPr lang="en-US" sz="2600" dirty="0" smtClean="0">
                <a:latin typeface="Calibri" panose="020F0502020204030204" pitchFamily="34" charset="0"/>
              </a:rPr>
              <a:t>, </a:t>
            </a:r>
            <a:r>
              <a:rPr lang="en-US" sz="2600" b="1" dirty="0" smtClean="0">
                <a:latin typeface="Calibri" panose="020F0502020204030204" pitchFamily="34" charset="0"/>
              </a:rPr>
              <a:t>cars</a:t>
            </a:r>
            <a:r>
              <a:rPr lang="en-US" sz="2600" dirty="0" smtClean="0">
                <a:latin typeface="Calibri" panose="020F0502020204030204" pitchFamily="34" charset="0"/>
              </a:rPr>
              <a:t>, </a:t>
            </a:r>
            <a:r>
              <a:rPr lang="en-US" sz="2600" b="1" dirty="0" smtClean="0">
                <a:latin typeface="Calibri" panose="020F0502020204030204" pitchFamily="34" charset="0"/>
              </a:rPr>
              <a:t>chairs ……</a:t>
            </a:r>
            <a:endParaRPr lang="en-US" sz="2600" dirty="0">
              <a:latin typeface="Calibri" panose="020F050202020403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9241" y="3098060"/>
            <a:ext cx="9030001" cy="2406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451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10693399" cy="1151965"/>
          </a:xfrm>
        </p:spPr>
        <p:txBody>
          <a:bodyPr>
            <a:normAutofit fontScale="90000"/>
          </a:bodyPr>
          <a:lstStyle/>
          <a:p>
            <a:r>
              <a:rPr lang="en-US" cap="none" dirty="0" smtClean="0"/>
              <a:t>How To Evaluate Object Detection Model?</a:t>
            </a:r>
            <a:endParaRPr lang="en-US" cap="non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H.Fakher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0D392-614A-43D7-BA76-AB1FFE045AF8}" type="slidenum">
              <a:rPr lang="en-US" smtClean="0"/>
              <a:t>20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85799" y="1837765"/>
            <a:ext cx="10693399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</a:t>
            </a:r>
            <a:r>
              <a:rPr lang="en-US" sz="2600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MSE </a:t>
            </a:r>
            <a:r>
              <a:rPr lang="en-US" sz="26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often works fairly well as a </a:t>
            </a:r>
            <a:r>
              <a:rPr lang="en-US" sz="2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cost function </a:t>
            </a:r>
            <a:r>
              <a:rPr lang="en-US" sz="26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train </a:t>
            </a:r>
            <a:r>
              <a:rPr lang="en-US" sz="2600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model</a:t>
            </a:r>
            <a:r>
              <a:rPr lang="en-US" sz="26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but it is not a great metric to evaluate how well the </a:t>
            </a:r>
            <a:r>
              <a:rPr lang="en-US" sz="2600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 can </a:t>
            </a:r>
            <a:r>
              <a:rPr lang="en-US" sz="26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predict bounding boxes.</a:t>
            </a:r>
          </a:p>
          <a:p>
            <a:r>
              <a:rPr lang="en-US" sz="26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• The most common metric for this is </a:t>
            </a:r>
            <a:r>
              <a:rPr lang="en-US" sz="2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Intersection over </a:t>
            </a:r>
            <a:r>
              <a:rPr lang="en-US" sz="26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Union (</a:t>
            </a:r>
            <a:r>
              <a:rPr lang="en-US" sz="2600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IoU</a:t>
            </a:r>
            <a:r>
              <a:rPr lang="en-US" sz="26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2600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sz="2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Coding :                      </a:t>
            </a:r>
            <a:r>
              <a:rPr lang="en-US" sz="2800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tf.keras.metrics.MeanIoU</a:t>
            </a:r>
            <a:endParaRPr lang="en-US" sz="28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3897" y="3937477"/>
            <a:ext cx="8617201" cy="1637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768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none" dirty="0" smtClean="0"/>
              <a:t>Mean Average Precision ( </a:t>
            </a:r>
            <a:r>
              <a:rPr lang="en-US" b="1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MAP</a:t>
            </a:r>
            <a:r>
              <a:rPr lang="en-US" b="1" cap="none" dirty="0" smtClean="0"/>
              <a:t> )</a:t>
            </a:r>
            <a:endParaRPr lang="en-US" cap="non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H.Fakher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0D392-614A-43D7-BA76-AB1FFE045AF8}" type="slidenum">
              <a:rPr lang="en-US" smtClean="0"/>
              <a:t>21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44714" y="1625938"/>
            <a:ext cx="1059478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ArialMT"/>
              </a:rPr>
              <a:t>In order to calculate </a:t>
            </a:r>
            <a:r>
              <a:rPr lang="en-US" sz="2400" b="1" dirty="0" err="1">
                <a:solidFill>
                  <a:srgbClr val="FF0000"/>
                </a:solidFill>
                <a:latin typeface="Arial-BoldMT"/>
              </a:rPr>
              <a:t>mAP</a:t>
            </a:r>
            <a:r>
              <a:rPr lang="en-US" sz="2400" dirty="0">
                <a:solidFill>
                  <a:srgbClr val="000000"/>
                </a:solidFill>
                <a:latin typeface="ArialMT"/>
              </a:rPr>
              <a:t>, we draw a series of </a:t>
            </a:r>
            <a:r>
              <a:rPr lang="en-US" sz="2400" b="1" dirty="0" smtClean="0">
                <a:solidFill>
                  <a:srgbClr val="FF0000"/>
                </a:solidFill>
                <a:latin typeface="Arial-BoldMT"/>
              </a:rPr>
              <a:t>precision-recall curves </a:t>
            </a:r>
            <a:r>
              <a:rPr lang="en-US" sz="2400" dirty="0">
                <a:solidFill>
                  <a:srgbClr val="000000"/>
                </a:solidFill>
                <a:latin typeface="ArialMT"/>
              </a:rPr>
              <a:t>with the </a:t>
            </a:r>
            <a:r>
              <a:rPr lang="en-US" sz="2400" b="1" dirty="0" err="1">
                <a:solidFill>
                  <a:srgbClr val="FF0000"/>
                </a:solidFill>
                <a:latin typeface="Arial-BoldMT"/>
              </a:rPr>
              <a:t>IoU</a:t>
            </a:r>
            <a:r>
              <a:rPr lang="en-US" sz="2400" b="1" dirty="0">
                <a:solidFill>
                  <a:srgbClr val="FF0000"/>
                </a:solidFill>
                <a:latin typeface="Arial-BoldMT"/>
              </a:rPr>
              <a:t> threshold </a:t>
            </a:r>
            <a:r>
              <a:rPr lang="en-US" sz="2400" dirty="0">
                <a:solidFill>
                  <a:srgbClr val="000000"/>
                </a:solidFill>
                <a:latin typeface="ArialMT"/>
              </a:rPr>
              <a:t>set at varying levels of difficulty. </a:t>
            </a:r>
            <a:r>
              <a:rPr lang="en-US" sz="2400" dirty="0" smtClean="0">
                <a:solidFill>
                  <a:srgbClr val="000000"/>
                </a:solidFill>
                <a:latin typeface="ArialMT"/>
              </a:rPr>
              <a:t>In COCO </a:t>
            </a:r>
            <a:r>
              <a:rPr lang="en-US" sz="2400" dirty="0">
                <a:solidFill>
                  <a:srgbClr val="000000"/>
                </a:solidFill>
                <a:latin typeface="ArialMT"/>
              </a:rPr>
              <a:t>evaluation, the </a:t>
            </a:r>
            <a:r>
              <a:rPr lang="en-US" sz="2400" dirty="0" err="1">
                <a:solidFill>
                  <a:srgbClr val="000000"/>
                </a:solidFill>
                <a:latin typeface="ArialMT"/>
              </a:rPr>
              <a:t>IoU</a:t>
            </a:r>
            <a:r>
              <a:rPr lang="en-US" sz="2400" dirty="0">
                <a:solidFill>
                  <a:srgbClr val="000000"/>
                </a:solidFill>
                <a:latin typeface="ArialMT"/>
              </a:rPr>
              <a:t> threshold ranges from 0.5 to 0.95 with </a:t>
            </a:r>
            <a:r>
              <a:rPr lang="en-US" sz="2400" dirty="0" smtClean="0">
                <a:solidFill>
                  <a:srgbClr val="000000"/>
                </a:solidFill>
                <a:latin typeface="ArialMT"/>
              </a:rPr>
              <a:t>a step </a:t>
            </a:r>
            <a:r>
              <a:rPr lang="en-US" sz="2400" dirty="0">
                <a:solidFill>
                  <a:srgbClr val="000000"/>
                </a:solidFill>
                <a:latin typeface="ArialMT"/>
              </a:rPr>
              <a:t>size of 0.05 represented as AP@[.5:.05:.95]</a:t>
            </a:r>
            <a:endParaRPr lang="en-US" sz="2400" dirty="0"/>
          </a:p>
        </p:txBody>
      </p:sp>
      <p:pic>
        <p:nvPicPr>
          <p:cNvPr id="6" name="Picture 2" descr="Bounding Box Intersection over Union (IoU) Measure - GM-RK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1" y="3228700"/>
            <a:ext cx="10710518" cy="2341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8161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none" dirty="0"/>
              <a:t>Mean Average Precision ( </a:t>
            </a:r>
            <a:r>
              <a:rPr lang="en-US" b="1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MAP</a:t>
            </a:r>
            <a:r>
              <a:rPr lang="en-US" b="1" cap="none" dirty="0"/>
              <a:t> )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H.Fakher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0D392-614A-43D7-BA76-AB1FFE045AF8}" type="slidenum">
              <a:rPr lang="en-US" smtClean="0"/>
              <a:t>22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889" y="2684587"/>
            <a:ext cx="10396881" cy="185420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85800" y="1727386"/>
            <a:ext cx="10985499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</a:t>
            </a:r>
            <a:r>
              <a:rPr lang="en-US" sz="2400" dirty="0" smtClean="0">
                <a:solidFill>
                  <a:srgbClr val="000000"/>
                </a:solidFill>
                <a:latin typeface="ArialMT"/>
              </a:rPr>
              <a:t>These </a:t>
            </a:r>
            <a:r>
              <a:rPr lang="en-US" sz="2400" dirty="0">
                <a:solidFill>
                  <a:srgbClr val="000000"/>
                </a:solidFill>
                <a:latin typeface="ArialMT"/>
              </a:rPr>
              <a:t>precision and recall values are then plotted to get a </a:t>
            </a:r>
            <a:r>
              <a:rPr lang="en-US" sz="2400" dirty="0" smtClean="0">
                <a:solidFill>
                  <a:srgbClr val="000000"/>
                </a:solidFill>
                <a:latin typeface="ArialMT"/>
              </a:rPr>
              <a:t>PR (precision-recall</a:t>
            </a:r>
            <a:r>
              <a:rPr lang="en-US" sz="2400" dirty="0">
                <a:solidFill>
                  <a:srgbClr val="000000"/>
                </a:solidFill>
                <a:latin typeface="ArialMT"/>
              </a:rPr>
              <a:t>) curve. </a:t>
            </a:r>
            <a:r>
              <a:rPr lang="en-US" sz="2400" b="1" dirty="0">
                <a:solidFill>
                  <a:srgbClr val="FF0000"/>
                </a:solidFill>
                <a:latin typeface="Arial-BoldMT"/>
              </a:rPr>
              <a:t>The area under the PR curve </a:t>
            </a:r>
            <a:r>
              <a:rPr lang="en-US" sz="2400" dirty="0">
                <a:solidFill>
                  <a:srgbClr val="000000"/>
                </a:solidFill>
                <a:latin typeface="ArialMT"/>
              </a:rPr>
              <a:t>is </a:t>
            </a:r>
            <a:r>
              <a:rPr lang="en-US" sz="2400" dirty="0" smtClean="0">
                <a:solidFill>
                  <a:srgbClr val="000000"/>
                </a:solidFill>
                <a:latin typeface="ArialMT"/>
              </a:rPr>
              <a:t>called </a:t>
            </a:r>
            <a:r>
              <a:rPr lang="en-US" sz="2400" b="1" dirty="0" smtClean="0">
                <a:solidFill>
                  <a:srgbClr val="FF0000"/>
                </a:solidFill>
                <a:latin typeface="Arial-BoldMT"/>
              </a:rPr>
              <a:t>Average </a:t>
            </a:r>
            <a:r>
              <a:rPr lang="en-US" sz="2400" b="1" dirty="0">
                <a:solidFill>
                  <a:srgbClr val="FF0000"/>
                </a:solidFill>
                <a:latin typeface="Arial-BoldMT"/>
              </a:rPr>
              <a:t>Precision (AP)</a:t>
            </a:r>
            <a:r>
              <a:rPr lang="en-US" sz="2400" dirty="0">
                <a:solidFill>
                  <a:srgbClr val="000000"/>
                </a:solidFill>
                <a:latin typeface="ArialMT"/>
              </a:rPr>
              <a:t>.</a:t>
            </a:r>
            <a:endParaRPr lang="en-US" sz="2400" dirty="0"/>
          </a:p>
        </p:txBody>
      </p:sp>
      <p:sp>
        <p:nvSpPr>
          <p:cNvPr id="8" name="Rectangle 7"/>
          <p:cNvSpPr/>
          <p:nvPr/>
        </p:nvSpPr>
        <p:spPr>
          <a:xfrm>
            <a:off x="685801" y="4615467"/>
            <a:ext cx="10437969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</a:t>
            </a:r>
            <a:r>
              <a:rPr lang="en-US" sz="2400" dirty="0" smtClean="0">
                <a:solidFill>
                  <a:srgbClr val="000000"/>
                </a:solidFill>
                <a:latin typeface="ArialMT"/>
              </a:rPr>
              <a:t>We </a:t>
            </a:r>
            <a:r>
              <a:rPr lang="en-US" sz="2400" dirty="0">
                <a:solidFill>
                  <a:srgbClr val="000000"/>
                </a:solidFill>
                <a:latin typeface="ArialMT"/>
              </a:rPr>
              <a:t>draw these precision-recall curves for the dataset split out </a:t>
            </a:r>
            <a:r>
              <a:rPr lang="en-US" sz="2400" dirty="0" smtClean="0">
                <a:solidFill>
                  <a:srgbClr val="000000"/>
                </a:solidFill>
                <a:latin typeface="ArialMT"/>
              </a:rPr>
              <a:t>by class </a:t>
            </a:r>
            <a:r>
              <a:rPr lang="en-US" sz="2400" dirty="0">
                <a:solidFill>
                  <a:srgbClr val="000000"/>
                </a:solidFill>
                <a:latin typeface="ArialMT"/>
              </a:rPr>
              <a:t>type (for example </a:t>
            </a:r>
            <a:r>
              <a:rPr lang="en-US" sz="2400" b="1" dirty="0">
                <a:solidFill>
                  <a:srgbClr val="FF0000"/>
                </a:solidFill>
                <a:latin typeface="Arial-BoldMT"/>
              </a:rPr>
              <a:t>3 classes </a:t>
            </a:r>
            <a:r>
              <a:rPr lang="en-US" sz="2400" dirty="0">
                <a:solidFill>
                  <a:srgbClr val="000000"/>
                </a:solidFill>
                <a:latin typeface="ArialMT"/>
              </a:rPr>
              <a:t>and </a:t>
            </a:r>
            <a:r>
              <a:rPr lang="en-US" sz="2400" b="1" dirty="0">
                <a:solidFill>
                  <a:srgbClr val="FF0000"/>
                </a:solidFill>
                <a:latin typeface="Arial-BoldMT"/>
              </a:rPr>
              <a:t>6 threshold ranges</a:t>
            </a:r>
            <a:r>
              <a:rPr lang="en-US" sz="2400" dirty="0">
                <a:solidFill>
                  <a:srgbClr val="000000"/>
                </a:solidFill>
                <a:latin typeface="ArialMT"/>
              </a:rPr>
              <a:t>).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535510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none" dirty="0"/>
              <a:t>Mean Average Precision ( </a:t>
            </a:r>
            <a:r>
              <a:rPr lang="en-US" b="1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MAP</a:t>
            </a:r>
            <a:r>
              <a:rPr lang="en-US" b="1" cap="none" dirty="0"/>
              <a:t> )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H.Fakher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0D392-614A-43D7-BA76-AB1FFE045AF8}" type="slidenum">
              <a:rPr lang="en-US" smtClean="0"/>
              <a:t>23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685800" y="1710035"/>
            <a:ext cx="1053330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</a:t>
            </a:r>
            <a:r>
              <a:rPr lang="en-US" sz="2800" b="1" dirty="0" smtClean="0">
                <a:latin typeface="ArialMT"/>
              </a:rPr>
              <a:t>For </a:t>
            </a:r>
            <a:r>
              <a:rPr lang="en-US" sz="2800" b="1" dirty="0">
                <a:latin typeface="ArialMT"/>
              </a:rPr>
              <a:t>each class, calculate AP at different </a:t>
            </a:r>
            <a:r>
              <a:rPr lang="en-US" sz="2800" b="1" dirty="0" err="1">
                <a:latin typeface="ArialMT"/>
              </a:rPr>
              <a:t>IoU</a:t>
            </a:r>
            <a:r>
              <a:rPr lang="en-US" sz="2800" b="1" dirty="0">
                <a:latin typeface="ArialMT"/>
              </a:rPr>
              <a:t> thresholds and </a:t>
            </a:r>
            <a:r>
              <a:rPr lang="en-US" sz="2800" b="1" dirty="0" smtClean="0">
                <a:latin typeface="ArialMT"/>
              </a:rPr>
              <a:t>take their </a:t>
            </a:r>
            <a:r>
              <a:rPr lang="en-US" sz="2800" b="1" dirty="0">
                <a:latin typeface="ArialMT"/>
              </a:rPr>
              <a:t>average to get the AP of that class.</a:t>
            </a:r>
            <a:endParaRPr lang="en-US" sz="2800" b="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4307" y="2664142"/>
            <a:ext cx="4024800" cy="62403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85800" y="3288175"/>
            <a:ext cx="10706100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</a:t>
            </a:r>
            <a:r>
              <a:rPr lang="en-US" sz="2600" b="1" dirty="0" smtClean="0">
                <a:latin typeface="ArialMT"/>
              </a:rPr>
              <a:t>Calculate </a:t>
            </a:r>
            <a:r>
              <a:rPr lang="en-US" sz="2600" b="1" dirty="0">
                <a:latin typeface="ArialMT"/>
              </a:rPr>
              <a:t>the final AP by averaging the AP over different classes.</a:t>
            </a:r>
            <a:endParaRPr lang="en-US" sz="2600" b="1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3845259"/>
            <a:ext cx="3431400" cy="861049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5884242" y="3954232"/>
            <a:ext cx="332494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 err="1" smtClean="0">
                <a:solidFill>
                  <a:srgbClr val="C10000"/>
                </a:solidFill>
                <a:latin typeface="Arial-BoldMT"/>
              </a:rPr>
              <a:t>mAP-IoU_</a:t>
            </a:r>
            <a:r>
              <a:rPr lang="en-US" b="1" dirty="0" err="1" smtClean="0">
                <a:solidFill>
                  <a:srgbClr val="C10000"/>
                </a:solidFill>
                <a:latin typeface="Arial-BoldMT"/>
              </a:rPr>
              <a:t>thresholds</a:t>
            </a:r>
            <a:endParaRPr lang="en-US" dirty="0"/>
          </a:p>
        </p:txBody>
      </p:sp>
      <p:sp>
        <p:nvSpPr>
          <p:cNvPr id="12" name="Equal 11"/>
          <p:cNvSpPr/>
          <p:nvPr/>
        </p:nvSpPr>
        <p:spPr>
          <a:xfrm>
            <a:off x="4364133" y="3923268"/>
            <a:ext cx="1273175" cy="672102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53751" y="4808182"/>
            <a:ext cx="529177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err="1">
                <a:solidFill>
                  <a:srgbClr val="C10000"/>
                </a:solidFill>
                <a:latin typeface="Arial-BoldMT"/>
              </a:rPr>
              <a:t>mAP</a:t>
            </a:r>
            <a:r>
              <a:rPr lang="en-US" sz="2800" b="1" dirty="0">
                <a:solidFill>
                  <a:srgbClr val="C10000"/>
                </a:solidFill>
                <a:latin typeface="Arial-BoldMT"/>
              </a:rPr>
              <a:t> - example COCO dataset</a:t>
            </a:r>
            <a:endParaRPr lang="en-US" sz="28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5521" y="4706308"/>
            <a:ext cx="5273586" cy="830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182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en-US" cap="none" dirty="0"/>
              <a:t>Train YOLOV5 On A Custom Dataset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4182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/>
              <a:t>Train YOLOV5 On A Custom Dataset</a:t>
            </a:r>
            <a:endParaRPr lang="en-US" cap="non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H.Fakher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0D392-614A-43D7-BA76-AB1FFE045AF8}" type="slidenum">
              <a:rPr lang="en-US" smtClean="0"/>
              <a:t>25</a:t>
            </a:fld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572124" y="3032980"/>
            <a:ext cx="204575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latin typeface="Arial-BoldMT"/>
              </a:rPr>
              <a:t>My dataset</a:t>
            </a:r>
            <a:endParaRPr lang="en-US" sz="2800" dirty="0"/>
          </a:p>
        </p:txBody>
      </p:sp>
      <p:sp>
        <p:nvSpPr>
          <p:cNvPr id="12" name="Rectangle 11"/>
          <p:cNvSpPr/>
          <p:nvPr/>
        </p:nvSpPr>
        <p:spPr>
          <a:xfrm>
            <a:off x="1496492" y="4915707"/>
            <a:ext cx="216219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  <a:latin typeface="Arial-BoldMT"/>
              </a:rPr>
              <a:t>Train labels</a:t>
            </a:r>
            <a:endParaRPr lang="en-US" sz="2800" dirty="0"/>
          </a:p>
        </p:txBody>
      </p:sp>
      <p:sp>
        <p:nvSpPr>
          <p:cNvPr id="13" name="Rectangle 12"/>
          <p:cNvSpPr/>
          <p:nvPr/>
        </p:nvSpPr>
        <p:spPr>
          <a:xfrm>
            <a:off x="5155905" y="3100711"/>
            <a:ext cx="166366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  <a:latin typeface="Arial-BoldMT"/>
              </a:rPr>
              <a:t>Train set</a:t>
            </a:r>
            <a:endParaRPr lang="en-US" sz="2800" dirty="0"/>
          </a:p>
        </p:txBody>
      </p:sp>
      <p:sp>
        <p:nvSpPr>
          <p:cNvPr id="14" name="Rectangle 13"/>
          <p:cNvSpPr/>
          <p:nvPr/>
        </p:nvSpPr>
        <p:spPr>
          <a:xfrm>
            <a:off x="8072880" y="3071523"/>
            <a:ext cx="238180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latin typeface="Arial-BoldMT"/>
              </a:rPr>
              <a:t>Train images</a:t>
            </a:r>
            <a:endParaRPr lang="en-US" sz="2800" dirty="0"/>
          </a:p>
        </p:txBody>
      </p:sp>
      <p:sp>
        <p:nvSpPr>
          <p:cNvPr id="16" name="Rectangle 15"/>
          <p:cNvSpPr/>
          <p:nvPr/>
        </p:nvSpPr>
        <p:spPr>
          <a:xfrm>
            <a:off x="8072880" y="4915707"/>
            <a:ext cx="100380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latin typeface="Arial-BoldMT"/>
              </a:rPr>
              <a:t>label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129" y="1669626"/>
            <a:ext cx="2981741" cy="124794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1539" y="1808475"/>
            <a:ext cx="1876687" cy="125747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7016" y="1682795"/>
            <a:ext cx="4353533" cy="1381318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994" y="3526242"/>
            <a:ext cx="3648584" cy="1419423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1064" y="3995210"/>
            <a:ext cx="5496692" cy="695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185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cap="none" dirty="0" smtClean="0"/>
              <a:t>Custom Object Detection Data In YOLOV5 Format - Image</a:t>
            </a:r>
            <a:endParaRPr lang="en-US" cap="non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H.Fakher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0D392-614A-43D7-BA76-AB1FFE045AF8}" type="slidenum">
              <a:rPr lang="en-US" smtClean="0"/>
              <a:t>26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050"/>
          <a:stretch/>
        </p:blipFill>
        <p:spPr>
          <a:xfrm>
            <a:off x="5565417" y="1837765"/>
            <a:ext cx="5125165" cy="3648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719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cap="none" dirty="0" smtClean="0"/>
              <a:t>Custom Object Detection Data In Yolov5 Format - Label</a:t>
            </a:r>
            <a:endParaRPr lang="en-US" cap="non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H.Fakher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0D392-614A-43D7-BA76-AB1FFE045AF8}" type="slidenum">
              <a:rPr lang="en-US" smtClean="0"/>
              <a:t>27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714"/>
          <a:stretch/>
        </p:blipFill>
        <p:spPr>
          <a:xfrm>
            <a:off x="5120917" y="1837765"/>
            <a:ext cx="5125165" cy="3521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313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617199" cy="1151965"/>
          </a:xfrm>
        </p:spPr>
        <p:txBody>
          <a:bodyPr>
            <a:normAutofit/>
          </a:bodyPr>
          <a:lstStyle/>
          <a:p>
            <a:r>
              <a:rPr lang="en-US" sz="4400" cap="none" dirty="0" smtClean="0"/>
              <a:t>Define Model Configuration And Architecture</a:t>
            </a:r>
            <a:endParaRPr lang="en-US" sz="4400" cap="non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H.Fakher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0D392-614A-43D7-BA76-AB1FFE045AF8}" type="slidenum">
              <a:rPr lang="en-US" smtClean="0"/>
              <a:t>28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85800" y="1837765"/>
            <a:ext cx="10871199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AutoNum type="arabicParenR"/>
            </a:pPr>
            <a:r>
              <a:rPr lang="pt-BR" sz="3200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 will write a new yaml script file (exp:</a:t>
            </a:r>
            <a:r>
              <a:rPr lang="en-US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coco128.ymal</a:t>
            </a:r>
            <a:r>
              <a:rPr lang="en-US" sz="32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defines the parameters for our model like </a:t>
            </a:r>
            <a:r>
              <a:rPr lang="en-US" sz="3200" b="1" dirty="0">
                <a:solidFill>
                  <a:srgbClr val="00B1F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number of classes </a:t>
            </a:r>
            <a:r>
              <a:rPr lang="en-US" sz="32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sz="3200" b="1" dirty="0">
                <a:solidFill>
                  <a:srgbClr val="00B1F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path of </a:t>
            </a:r>
            <a:r>
              <a:rPr lang="en-US" sz="3200" b="1" dirty="0" smtClean="0">
                <a:solidFill>
                  <a:srgbClr val="00B1F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dataset </a:t>
            </a:r>
            <a:r>
              <a:rPr lang="en-US" sz="32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sz="3200" b="1" dirty="0" smtClean="0">
                <a:solidFill>
                  <a:srgbClr val="00B1F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name of classes</a:t>
            </a:r>
            <a:r>
              <a:rPr lang="en-US" sz="3200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US" sz="3200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2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2) Copy then paste the script from one of the </a:t>
            </a:r>
            <a:r>
              <a:rPr lang="en-US" sz="3200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files (</a:t>
            </a:r>
            <a:r>
              <a:rPr lang="en-US" sz="3200" b="1" dirty="0" smtClean="0">
                <a:solidFill>
                  <a:srgbClr val="1F2DA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yolov5s</a:t>
            </a:r>
            <a:r>
              <a:rPr lang="en-US" sz="3200" b="1" dirty="0">
                <a:solidFill>
                  <a:srgbClr val="1F2DA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m, l, x</a:t>
            </a:r>
            <a:r>
              <a:rPr lang="en-US" sz="32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into your </a:t>
            </a:r>
            <a:r>
              <a:rPr lang="en-US" sz="3200" b="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ymal</a:t>
            </a:r>
            <a:r>
              <a:rPr lang="en-US" sz="32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script file (</a:t>
            </a:r>
            <a:r>
              <a:rPr lang="en-US" sz="3200" b="1" dirty="0" err="1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</a:t>
            </a:r>
            <a:r>
              <a:rPr lang="en-US" sz="3200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yolov5s.ymal</a:t>
            </a:r>
            <a:r>
              <a:rPr lang="en-US" sz="3200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  <a:endParaRPr lang="en-US" sz="3200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2646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cap="none" dirty="0"/>
              <a:t>Custom Object Detection Data In Yolov5 Format </a:t>
            </a:r>
            <a:r>
              <a:rPr lang="en-US" cap="none" dirty="0" smtClean="0"/>
              <a:t>– Coco128.yaml</a:t>
            </a:r>
            <a:endParaRPr lang="en-US" cap="non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H.Fakher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0D392-614A-43D7-BA76-AB1FFE045AF8}" type="slidenum">
              <a:rPr lang="en-US" smtClean="0"/>
              <a:t>29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1" y="2035200"/>
            <a:ext cx="10396882" cy="35274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902200" y="5029200"/>
            <a:ext cx="2067892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940300" y="4229100"/>
            <a:ext cx="2552700" cy="508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346200" y="5213866"/>
            <a:ext cx="889000" cy="1846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 sz="600" dirty="0"/>
          </a:p>
        </p:txBody>
      </p:sp>
    </p:spTree>
    <p:extLst>
      <p:ext uri="{BB962C8B-B14F-4D97-AF65-F5344CB8AC3E}">
        <p14:creationId xmlns:p14="http://schemas.microsoft.com/office/powerpoint/2010/main" val="796372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/>
              <a:t>Object Detection </a:t>
            </a:r>
            <a:endParaRPr lang="en-US" cap="non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H.Fakher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0D392-614A-43D7-BA76-AB1FFE045AF8}" type="slidenum">
              <a:rPr lang="en-US" smtClean="0"/>
              <a:t>3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85801" y="1639906"/>
            <a:ext cx="1046987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ArialMT"/>
              </a:rPr>
              <a:t>• We all know about the image </a:t>
            </a:r>
            <a:r>
              <a:rPr lang="en-US" sz="2400" b="1" dirty="0">
                <a:solidFill>
                  <a:srgbClr val="FF0000"/>
                </a:solidFill>
                <a:latin typeface="Arial-BoldMT"/>
              </a:rPr>
              <a:t>classification </a:t>
            </a:r>
            <a:r>
              <a:rPr lang="en-US" sz="2400" dirty="0">
                <a:solidFill>
                  <a:srgbClr val="000000"/>
                </a:solidFill>
                <a:latin typeface="ArialMT"/>
              </a:rPr>
              <a:t>problem. Given an image, </a:t>
            </a:r>
            <a:r>
              <a:rPr lang="en-US" sz="2400" dirty="0" smtClean="0">
                <a:solidFill>
                  <a:srgbClr val="000000"/>
                </a:solidFill>
                <a:latin typeface="ArialMT"/>
              </a:rPr>
              <a:t>the Net </a:t>
            </a:r>
            <a:r>
              <a:rPr lang="en-US" sz="2400" dirty="0">
                <a:solidFill>
                  <a:srgbClr val="000000"/>
                </a:solidFill>
                <a:latin typeface="ArialMT"/>
              </a:rPr>
              <a:t>finds out the class to which the image belongs.</a:t>
            </a:r>
          </a:p>
          <a:p>
            <a:r>
              <a:rPr lang="en-US" sz="2400" dirty="0">
                <a:solidFill>
                  <a:srgbClr val="000000"/>
                </a:solidFill>
                <a:latin typeface="ArialMT"/>
              </a:rPr>
              <a:t>• Localizing an object in a picture means predicting a </a:t>
            </a:r>
            <a:r>
              <a:rPr lang="en-US" sz="2400" b="1" dirty="0">
                <a:solidFill>
                  <a:srgbClr val="FF0000"/>
                </a:solidFill>
                <a:latin typeface="Arial-BoldMT"/>
              </a:rPr>
              <a:t>bounding box </a:t>
            </a:r>
            <a:r>
              <a:rPr lang="en-US" sz="2400" dirty="0" smtClean="0">
                <a:solidFill>
                  <a:srgbClr val="000000"/>
                </a:solidFill>
                <a:latin typeface="ArialMT"/>
              </a:rPr>
              <a:t>around the </a:t>
            </a:r>
            <a:r>
              <a:rPr lang="en-US" sz="2400" dirty="0">
                <a:solidFill>
                  <a:srgbClr val="000000"/>
                </a:solidFill>
                <a:latin typeface="ArialMT"/>
              </a:rPr>
              <a:t>object and can be expressed as a </a:t>
            </a:r>
            <a:r>
              <a:rPr lang="en-US" sz="2400" b="1" dirty="0">
                <a:solidFill>
                  <a:srgbClr val="FF0000"/>
                </a:solidFill>
                <a:latin typeface="Arial-BoldMT"/>
              </a:rPr>
              <a:t>regression </a:t>
            </a:r>
            <a:r>
              <a:rPr lang="en-US" sz="2400" dirty="0">
                <a:solidFill>
                  <a:srgbClr val="000000"/>
                </a:solidFill>
                <a:latin typeface="ArialMT"/>
              </a:rPr>
              <a:t>task.</a:t>
            </a:r>
            <a:endParaRPr lang="en-US" sz="2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26243" t="396" r="25043" b="-396"/>
          <a:stretch/>
        </p:blipFill>
        <p:spPr>
          <a:xfrm>
            <a:off x="2139852" y="3209567"/>
            <a:ext cx="7488780" cy="237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762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cap="none" dirty="0"/>
              <a:t>Custom Object Detection Data In Yolov5 Format </a:t>
            </a:r>
            <a:r>
              <a:rPr lang="en-US" cap="none" dirty="0" smtClean="0"/>
              <a:t>– yolov5s.yaml</a:t>
            </a:r>
            <a:endParaRPr lang="en-US" cap="non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H.Fakher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0D392-614A-43D7-BA76-AB1FFE045AF8}" type="slidenum">
              <a:rPr lang="en-US" smtClean="0"/>
              <a:t>30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1" y="1837765"/>
            <a:ext cx="10381160" cy="364176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498600" y="4704834"/>
            <a:ext cx="1257300" cy="7493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362700" y="2832100"/>
            <a:ext cx="831607" cy="1576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 sz="400" dirty="0"/>
          </a:p>
        </p:txBody>
      </p:sp>
    </p:spTree>
    <p:extLst>
      <p:ext uri="{BB962C8B-B14F-4D97-AF65-F5344CB8AC3E}">
        <p14:creationId xmlns:p14="http://schemas.microsoft.com/office/powerpoint/2010/main" val="3628244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cap="none" dirty="0" smtClean="0"/>
              <a:t>Yolov5 Training</a:t>
            </a:r>
            <a:endParaRPr lang="en-US" cap="non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H.Fakher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0D392-614A-43D7-BA76-AB1FFE045AF8}" type="slidenum">
              <a:rPr lang="en-US" smtClean="0"/>
              <a:t>31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1" y="1974240"/>
            <a:ext cx="10396882" cy="79436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85801" y="2831806"/>
            <a:ext cx="10772586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ArialMT"/>
              </a:rPr>
              <a:t>• </a:t>
            </a:r>
            <a:r>
              <a:rPr lang="en-US" b="1" dirty="0" err="1">
                <a:solidFill>
                  <a:srgbClr val="C10000"/>
                </a:solidFill>
                <a:latin typeface="Arial-BoldMT"/>
              </a:rPr>
              <a:t>img</a:t>
            </a:r>
            <a:r>
              <a:rPr lang="en-US" b="1" dirty="0">
                <a:solidFill>
                  <a:srgbClr val="C10000"/>
                </a:solidFill>
                <a:latin typeface="Arial-BoldMT"/>
              </a:rPr>
              <a:t>: </a:t>
            </a:r>
            <a:r>
              <a:rPr lang="en-US" dirty="0">
                <a:solidFill>
                  <a:srgbClr val="000000"/>
                </a:solidFill>
                <a:latin typeface="ArialMT"/>
              </a:rPr>
              <a:t>define input image size</a:t>
            </a:r>
          </a:p>
          <a:p>
            <a:r>
              <a:rPr lang="en-US" dirty="0">
                <a:solidFill>
                  <a:srgbClr val="000000"/>
                </a:solidFill>
                <a:latin typeface="ArialMT"/>
              </a:rPr>
              <a:t>• </a:t>
            </a:r>
            <a:r>
              <a:rPr lang="en-US" b="1" dirty="0">
                <a:solidFill>
                  <a:srgbClr val="C10000"/>
                </a:solidFill>
                <a:latin typeface="Arial-BoldMT"/>
              </a:rPr>
              <a:t>batch: </a:t>
            </a:r>
            <a:r>
              <a:rPr lang="en-US" dirty="0">
                <a:solidFill>
                  <a:srgbClr val="000000"/>
                </a:solidFill>
                <a:latin typeface="ArialMT"/>
              </a:rPr>
              <a:t>determine batch size</a:t>
            </a:r>
          </a:p>
          <a:p>
            <a:r>
              <a:rPr lang="en-US" dirty="0">
                <a:solidFill>
                  <a:srgbClr val="000000"/>
                </a:solidFill>
                <a:latin typeface="ArialMT"/>
              </a:rPr>
              <a:t>• </a:t>
            </a:r>
            <a:r>
              <a:rPr lang="en-US" b="1" dirty="0">
                <a:solidFill>
                  <a:srgbClr val="C10000"/>
                </a:solidFill>
                <a:latin typeface="Arial-BoldMT"/>
              </a:rPr>
              <a:t>epochs: </a:t>
            </a:r>
            <a:r>
              <a:rPr lang="en-US" dirty="0">
                <a:solidFill>
                  <a:srgbClr val="000000"/>
                </a:solidFill>
                <a:latin typeface="ArialMT"/>
              </a:rPr>
              <a:t>define the number of training epochs</a:t>
            </a:r>
            <a:r>
              <a:rPr lang="en-US" dirty="0" smtClean="0">
                <a:solidFill>
                  <a:srgbClr val="000000"/>
                </a:solidFill>
                <a:latin typeface="ArialMT"/>
              </a:rPr>
              <a:t>.</a:t>
            </a:r>
            <a:endParaRPr lang="en-US" dirty="0">
              <a:solidFill>
                <a:srgbClr val="000000"/>
              </a:solidFill>
              <a:latin typeface="ArialMT"/>
            </a:endParaRPr>
          </a:p>
          <a:p>
            <a:r>
              <a:rPr lang="en-US" dirty="0">
                <a:solidFill>
                  <a:srgbClr val="000000"/>
                </a:solidFill>
                <a:latin typeface="ArialMT"/>
              </a:rPr>
              <a:t>• </a:t>
            </a:r>
            <a:r>
              <a:rPr lang="en-US" b="1" dirty="0">
                <a:solidFill>
                  <a:srgbClr val="C10000"/>
                </a:solidFill>
                <a:latin typeface="Arial-BoldMT"/>
              </a:rPr>
              <a:t>data: </a:t>
            </a:r>
            <a:r>
              <a:rPr lang="en-US" dirty="0">
                <a:solidFill>
                  <a:srgbClr val="000000"/>
                </a:solidFill>
                <a:latin typeface="ArialMT"/>
              </a:rPr>
              <a:t>set the path to our </a:t>
            </a:r>
            <a:r>
              <a:rPr lang="en-US" dirty="0" err="1">
                <a:solidFill>
                  <a:srgbClr val="000000"/>
                </a:solidFill>
                <a:latin typeface="ArialMT"/>
              </a:rPr>
              <a:t>yaml</a:t>
            </a:r>
            <a:r>
              <a:rPr lang="en-US" dirty="0">
                <a:solidFill>
                  <a:srgbClr val="000000"/>
                </a:solidFill>
                <a:latin typeface="ArialMT"/>
              </a:rPr>
              <a:t> file</a:t>
            </a:r>
          </a:p>
          <a:p>
            <a:r>
              <a:rPr lang="en-US" dirty="0">
                <a:solidFill>
                  <a:srgbClr val="000000"/>
                </a:solidFill>
                <a:latin typeface="ArialMT"/>
              </a:rPr>
              <a:t>• </a:t>
            </a:r>
            <a:r>
              <a:rPr lang="en-US" b="1" dirty="0" err="1">
                <a:solidFill>
                  <a:srgbClr val="C10000"/>
                </a:solidFill>
                <a:latin typeface="Arial-BoldMT"/>
              </a:rPr>
              <a:t>cfg</a:t>
            </a:r>
            <a:r>
              <a:rPr lang="en-US" b="1" dirty="0">
                <a:solidFill>
                  <a:srgbClr val="C10000"/>
                </a:solidFill>
                <a:latin typeface="Arial-BoldMT"/>
              </a:rPr>
              <a:t>: </a:t>
            </a:r>
            <a:r>
              <a:rPr lang="en-US" dirty="0">
                <a:solidFill>
                  <a:srgbClr val="000000"/>
                </a:solidFill>
                <a:latin typeface="ArialMT"/>
              </a:rPr>
              <a:t>specify our model configuration</a:t>
            </a:r>
          </a:p>
          <a:p>
            <a:r>
              <a:rPr lang="en-US" dirty="0">
                <a:solidFill>
                  <a:srgbClr val="000000"/>
                </a:solidFill>
                <a:latin typeface="ArialMT"/>
              </a:rPr>
              <a:t>• </a:t>
            </a:r>
            <a:r>
              <a:rPr lang="en-US" b="1" dirty="0">
                <a:solidFill>
                  <a:srgbClr val="C10000"/>
                </a:solidFill>
                <a:latin typeface="Arial-BoldMT"/>
              </a:rPr>
              <a:t>weights: </a:t>
            </a:r>
            <a:r>
              <a:rPr lang="en-US" dirty="0">
                <a:solidFill>
                  <a:srgbClr val="000000"/>
                </a:solidFill>
                <a:latin typeface="ArialMT"/>
              </a:rPr>
              <a:t>specify a custom path to weights</a:t>
            </a:r>
            <a:r>
              <a:rPr lang="en-US" dirty="0" smtClean="0">
                <a:solidFill>
                  <a:srgbClr val="000000"/>
                </a:solidFill>
                <a:latin typeface="ArialMT"/>
              </a:rPr>
              <a:t>.</a:t>
            </a:r>
          </a:p>
          <a:p>
            <a:r>
              <a:rPr lang="en-US" dirty="0" smtClean="0">
                <a:solidFill>
                  <a:srgbClr val="000000"/>
                </a:solidFill>
                <a:latin typeface="ArialMT"/>
              </a:rPr>
              <a:t>• </a:t>
            </a:r>
            <a:r>
              <a:rPr lang="en-US" b="1" dirty="0">
                <a:solidFill>
                  <a:srgbClr val="C10000"/>
                </a:solidFill>
                <a:latin typeface="Arial-BoldMT"/>
              </a:rPr>
              <a:t>name: </a:t>
            </a:r>
            <a:r>
              <a:rPr lang="en-US" dirty="0">
                <a:solidFill>
                  <a:srgbClr val="000000"/>
                </a:solidFill>
                <a:latin typeface="ArialMT"/>
              </a:rPr>
              <a:t>result names</a:t>
            </a:r>
          </a:p>
          <a:p>
            <a:r>
              <a:rPr lang="en-US" dirty="0">
                <a:solidFill>
                  <a:srgbClr val="000000"/>
                </a:solidFill>
                <a:latin typeface="ArialMT"/>
              </a:rPr>
              <a:t>• </a:t>
            </a:r>
            <a:r>
              <a:rPr lang="en-US" b="1" dirty="0" err="1">
                <a:solidFill>
                  <a:srgbClr val="C10000"/>
                </a:solidFill>
                <a:latin typeface="Arial-BoldMT"/>
              </a:rPr>
              <a:t>nosave</a:t>
            </a:r>
            <a:r>
              <a:rPr lang="en-US" b="1" dirty="0">
                <a:solidFill>
                  <a:srgbClr val="C10000"/>
                </a:solidFill>
                <a:latin typeface="Arial-BoldMT"/>
              </a:rPr>
              <a:t>: </a:t>
            </a:r>
            <a:r>
              <a:rPr lang="en-US" dirty="0">
                <a:solidFill>
                  <a:srgbClr val="000000"/>
                </a:solidFill>
                <a:latin typeface="ArialMT"/>
              </a:rPr>
              <a:t>only save the final checkpoint</a:t>
            </a:r>
          </a:p>
          <a:p>
            <a:r>
              <a:rPr lang="en-US" dirty="0">
                <a:solidFill>
                  <a:srgbClr val="000000"/>
                </a:solidFill>
                <a:latin typeface="ArialMT"/>
              </a:rPr>
              <a:t>• </a:t>
            </a:r>
            <a:r>
              <a:rPr lang="en-US" b="1" dirty="0">
                <a:solidFill>
                  <a:srgbClr val="C10000"/>
                </a:solidFill>
                <a:latin typeface="Arial-BoldMT"/>
              </a:rPr>
              <a:t>cache: </a:t>
            </a:r>
            <a:r>
              <a:rPr lang="en-US" dirty="0">
                <a:solidFill>
                  <a:srgbClr val="000000"/>
                </a:solidFill>
                <a:latin typeface="ArialMT"/>
              </a:rPr>
              <a:t>cache images for faster </a:t>
            </a:r>
            <a:r>
              <a:rPr lang="en-US" dirty="0" smtClean="0">
                <a:solidFill>
                  <a:srgbClr val="000000"/>
                </a:solidFill>
                <a:latin typeface="ArialMT"/>
              </a:rPr>
              <a:t>training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5622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cap="none" dirty="0" smtClean="0"/>
              <a:t>Yolov5 Detection</a:t>
            </a:r>
            <a:endParaRPr lang="en-US" cap="non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H.Fakher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0D392-614A-43D7-BA76-AB1FFE045AF8}" type="slidenum">
              <a:rPr lang="en-US" smtClean="0"/>
              <a:t>32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1" y="1985326"/>
            <a:ext cx="10396882" cy="94837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5078" y="2933700"/>
            <a:ext cx="8078327" cy="2581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226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en-US" cap="none" dirty="0"/>
              <a:t>Train </a:t>
            </a:r>
            <a:r>
              <a:rPr lang="en-US" cap="none" dirty="0" smtClean="0"/>
              <a:t>YOLOV6 </a:t>
            </a:r>
            <a:r>
              <a:rPr lang="en-US" cap="none" dirty="0"/>
              <a:t>On A Custom Dataset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7233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/>
              <a:t>Train YOLOV6 On A Custom Dataset</a:t>
            </a:r>
            <a:endParaRPr lang="en-US" cap="non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H.Fakher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0D392-614A-43D7-BA76-AB1FFE045AF8}" type="slidenum">
              <a:rPr lang="en-US" smtClean="0"/>
              <a:t>34</a:t>
            </a:fld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3032624" y="3061854"/>
            <a:ext cx="204575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latin typeface="Arial-BoldMT"/>
              </a:rPr>
              <a:t>My dataset</a:t>
            </a:r>
            <a:endParaRPr lang="en-US" sz="2800" dirty="0"/>
          </a:p>
        </p:txBody>
      </p:sp>
      <p:sp>
        <p:nvSpPr>
          <p:cNvPr id="12" name="Rectangle 11"/>
          <p:cNvSpPr/>
          <p:nvPr/>
        </p:nvSpPr>
        <p:spPr>
          <a:xfrm>
            <a:off x="1496492" y="4915707"/>
            <a:ext cx="216219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  <a:latin typeface="Arial-BoldMT"/>
              </a:rPr>
              <a:t>Train labels</a:t>
            </a:r>
            <a:endParaRPr lang="en-US" sz="2800" dirty="0"/>
          </a:p>
        </p:txBody>
      </p:sp>
      <p:sp>
        <p:nvSpPr>
          <p:cNvPr id="14" name="Rectangle 13"/>
          <p:cNvSpPr/>
          <p:nvPr/>
        </p:nvSpPr>
        <p:spPr>
          <a:xfrm>
            <a:off x="8072880" y="3071523"/>
            <a:ext cx="238180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latin typeface="Arial-BoldMT"/>
              </a:rPr>
              <a:t>Train images</a:t>
            </a:r>
            <a:endParaRPr lang="en-US" sz="2800" dirty="0"/>
          </a:p>
        </p:txBody>
      </p:sp>
      <p:sp>
        <p:nvSpPr>
          <p:cNvPr id="16" name="Rectangle 15"/>
          <p:cNvSpPr/>
          <p:nvPr/>
        </p:nvSpPr>
        <p:spPr>
          <a:xfrm>
            <a:off x="8072880" y="4915707"/>
            <a:ext cx="100380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latin typeface="Arial-BoldMT"/>
              </a:rPr>
              <a:t>label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1777" y="1682795"/>
            <a:ext cx="3138772" cy="1381318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994" y="3526242"/>
            <a:ext cx="3648584" cy="1419423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1064" y="3995210"/>
            <a:ext cx="5496692" cy="69542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997" y="1617833"/>
            <a:ext cx="2172003" cy="127652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0287" y="1601945"/>
            <a:ext cx="3803414" cy="1326563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2704286" y="1981989"/>
            <a:ext cx="1086001" cy="6674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489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cap="none" dirty="0" smtClean="0"/>
              <a:t>Custom Object Detection Data In YOLOV6 Format – Image and label</a:t>
            </a:r>
            <a:endParaRPr lang="en-US" cap="non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H.Fakher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0D392-614A-43D7-BA76-AB1FFE045AF8}" type="slidenum">
              <a:rPr lang="en-US" smtClean="0"/>
              <a:t>35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5942" y="2084832"/>
            <a:ext cx="5887977" cy="3493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254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617199" cy="1151965"/>
          </a:xfrm>
        </p:spPr>
        <p:txBody>
          <a:bodyPr>
            <a:normAutofit/>
          </a:bodyPr>
          <a:lstStyle/>
          <a:p>
            <a:r>
              <a:rPr lang="en-US" sz="4400" cap="none" dirty="0" smtClean="0"/>
              <a:t>Define Model Configuration And Architecture</a:t>
            </a:r>
            <a:endParaRPr lang="en-US" sz="4400" cap="non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H.Fakher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0D392-614A-43D7-BA76-AB1FFE045AF8}" type="slidenum">
              <a:rPr lang="en-US" smtClean="0"/>
              <a:t>36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85800" y="1837765"/>
            <a:ext cx="10871199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AutoNum type="arabicParenR"/>
            </a:pPr>
            <a:r>
              <a:rPr lang="pt-BR" sz="3200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 will write a new yaml script file (exp:</a:t>
            </a:r>
            <a:r>
              <a:rPr lang="en-US" sz="3200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dataset.ymal</a:t>
            </a:r>
            <a:r>
              <a:rPr lang="en-US" sz="32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that defines the parameters for </a:t>
            </a:r>
            <a:r>
              <a:rPr lang="en-US" sz="3200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our model </a:t>
            </a:r>
            <a:r>
              <a:rPr lang="en-US" sz="32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like </a:t>
            </a:r>
            <a:r>
              <a:rPr lang="en-US" sz="3200" b="1" dirty="0">
                <a:solidFill>
                  <a:srgbClr val="00B1F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number of </a:t>
            </a:r>
            <a:r>
              <a:rPr lang="en-US" sz="3200" b="1" dirty="0" smtClean="0">
                <a:solidFill>
                  <a:srgbClr val="00B1F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classes </a:t>
            </a:r>
            <a:r>
              <a:rPr lang="en-US" sz="3200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sz="3200" b="1" dirty="0">
                <a:solidFill>
                  <a:srgbClr val="00B1F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3200" b="1" dirty="0" smtClean="0">
                <a:solidFill>
                  <a:srgbClr val="00B1F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path of dataset</a:t>
            </a:r>
            <a:r>
              <a:rPr lang="en-US" sz="32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3200" b="1" dirty="0">
                <a:solidFill>
                  <a:srgbClr val="00B1F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name of classes</a:t>
            </a:r>
            <a:r>
              <a:rPr lang="en-US" sz="3200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US" sz="3200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2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2) </a:t>
            </a:r>
            <a:r>
              <a:rPr lang="en-US" sz="3200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</a:t>
            </a:r>
            <a:r>
              <a:rPr lang="en-US" sz="3200" b="1" dirty="0">
                <a:solidFill>
                  <a:srgbClr val="00B1F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folder</a:t>
            </a:r>
            <a:r>
              <a:rPr lang="en-US" sz="3200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named </a:t>
            </a:r>
            <a:r>
              <a:rPr lang="en-US" sz="3200" b="1" dirty="0">
                <a:solidFill>
                  <a:srgbClr val="00B1F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weight</a:t>
            </a:r>
            <a:r>
              <a:rPr lang="en-US" sz="3200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put </a:t>
            </a:r>
            <a:r>
              <a:rPr lang="en-US" sz="3200" b="1" dirty="0">
                <a:solidFill>
                  <a:srgbClr val="00B1F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weight</a:t>
            </a:r>
            <a:r>
              <a:rPr lang="en-US" sz="3200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on it.</a:t>
            </a:r>
            <a:endParaRPr lang="en-US" sz="3200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4758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cap="none" dirty="0"/>
              <a:t>Custom Object Detection Data In </a:t>
            </a:r>
            <a:r>
              <a:rPr lang="en-US" cap="none" dirty="0" smtClean="0"/>
              <a:t>Yolov6 </a:t>
            </a:r>
            <a:r>
              <a:rPr lang="en-US" cap="none" dirty="0"/>
              <a:t>Format </a:t>
            </a:r>
            <a:r>
              <a:rPr lang="en-US" cap="none" dirty="0" smtClean="0"/>
              <a:t>– </a:t>
            </a:r>
            <a:r>
              <a:rPr lang="en-US" cap="none" dirty="0" err="1" smtClean="0"/>
              <a:t>dataset.yaml</a:t>
            </a:r>
            <a:endParaRPr lang="en-US" cap="non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H.Fakher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0D392-614A-43D7-BA76-AB1FFE045AF8}" type="slidenum">
              <a:rPr lang="en-US" smtClean="0"/>
              <a:t>37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1" y="1943099"/>
            <a:ext cx="10396882" cy="366239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630168" y="4023360"/>
            <a:ext cx="2295144" cy="3749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630168" y="2660904"/>
            <a:ext cx="2450592" cy="5847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 sz="3200" dirty="0"/>
          </a:p>
        </p:txBody>
      </p:sp>
      <p:sp>
        <p:nvSpPr>
          <p:cNvPr id="13" name="TextBox 12"/>
          <p:cNvSpPr txBox="1"/>
          <p:nvPr/>
        </p:nvSpPr>
        <p:spPr>
          <a:xfrm>
            <a:off x="1490472" y="3712464"/>
            <a:ext cx="1179576" cy="20005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 sz="700" dirty="0"/>
          </a:p>
        </p:txBody>
      </p:sp>
      <p:sp>
        <p:nvSpPr>
          <p:cNvPr id="14" name="TextBox 13"/>
          <p:cNvSpPr txBox="1"/>
          <p:nvPr/>
        </p:nvSpPr>
        <p:spPr>
          <a:xfrm>
            <a:off x="1231392" y="3186098"/>
            <a:ext cx="1179576" cy="20005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 sz="700" dirty="0"/>
          </a:p>
        </p:txBody>
      </p:sp>
      <p:sp>
        <p:nvSpPr>
          <p:cNvPr id="15" name="TextBox 14"/>
          <p:cNvSpPr txBox="1"/>
          <p:nvPr/>
        </p:nvSpPr>
        <p:spPr>
          <a:xfrm>
            <a:off x="978409" y="2624346"/>
            <a:ext cx="1179576" cy="20005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 sz="700" dirty="0"/>
          </a:p>
        </p:txBody>
      </p:sp>
    </p:spTree>
    <p:extLst>
      <p:ext uri="{BB962C8B-B14F-4D97-AF65-F5344CB8AC3E}">
        <p14:creationId xmlns:p14="http://schemas.microsoft.com/office/powerpoint/2010/main" val="3823746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cap="none" dirty="0"/>
              <a:t>Custom Object Detection Data In </a:t>
            </a:r>
            <a:r>
              <a:rPr lang="en-US" cap="none" dirty="0" smtClean="0"/>
              <a:t>Yolov6 </a:t>
            </a:r>
            <a:r>
              <a:rPr lang="en-US" cap="none" dirty="0"/>
              <a:t>Format </a:t>
            </a:r>
            <a:r>
              <a:rPr lang="en-US" cap="none" dirty="0" smtClean="0"/>
              <a:t>– create folder and put weight</a:t>
            </a:r>
            <a:endParaRPr lang="en-US" cap="non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H.Fakher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0D392-614A-43D7-BA76-AB1FFE045AF8}" type="slidenum">
              <a:rPr lang="en-US" smtClean="0"/>
              <a:t>38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9115" y="2068520"/>
            <a:ext cx="5550254" cy="345805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561666" y="3895344"/>
            <a:ext cx="2322576" cy="4616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314922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cap="none" dirty="0" smtClean="0"/>
              <a:t>Yolov6 Training</a:t>
            </a:r>
            <a:endParaRPr lang="en-US" cap="non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H.Fakher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0D392-614A-43D7-BA76-AB1FFE045AF8}" type="slidenum">
              <a:rPr lang="en-US" smtClean="0"/>
              <a:t>39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685801" y="2831806"/>
            <a:ext cx="10772586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ArialMT"/>
              </a:rPr>
              <a:t>• </a:t>
            </a:r>
            <a:r>
              <a:rPr lang="en-US" b="1" dirty="0" err="1">
                <a:solidFill>
                  <a:srgbClr val="C10000"/>
                </a:solidFill>
                <a:latin typeface="Arial-BoldMT"/>
              </a:rPr>
              <a:t>img</a:t>
            </a:r>
            <a:r>
              <a:rPr lang="en-US" b="1" dirty="0">
                <a:solidFill>
                  <a:srgbClr val="C10000"/>
                </a:solidFill>
                <a:latin typeface="Arial-BoldMT"/>
              </a:rPr>
              <a:t>: </a:t>
            </a:r>
            <a:r>
              <a:rPr lang="en-US" dirty="0">
                <a:solidFill>
                  <a:srgbClr val="000000"/>
                </a:solidFill>
                <a:latin typeface="ArialMT"/>
              </a:rPr>
              <a:t>define input image size</a:t>
            </a:r>
          </a:p>
          <a:p>
            <a:r>
              <a:rPr lang="en-US" dirty="0">
                <a:solidFill>
                  <a:srgbClr val="000000"/>
                </a:solidFill>
                <a:latin typeface="ArialMT"/>
              </a:rPr>
              <a:t>• </a:t>
            </a:r>
            <a:r>
              <a:rPr lang="en-US" b="1" dirty="0">
                <a:solidFill>
                  <a:srgbClr val="C10000"/>
                </a:solidFill>
                <a:latin typeface="Arial-BoldMT"/>
              </a:rPr>
              <a:t>batch: </a:t>
            </a:r>
            <a:r>
              <a:rPr lang="en-US" dirty="0">
                <a:solidFill>
                  <a:srgbClr val="000000"/>
                </a:solidFill>
                <a:latin typeface="ArialMT"/>
              </a:rPr>
              <a:t>determine batch size</a:t>
            </a:r>
          </a:p>
          <a:p>
            <a:r>
              <a:rPr lang="en-US" dirty="0">
                <a:solidFill>
                  <a:srgbClr val="000000"/>
                </a:solidFill>
                <a:latin typeface="ArialMT"/>
              </a:rPr>
              <a:t>• </a:t>
            </a:r>
            <a:r>
              <a:rPr lang="en-US" b="1" dirty="0">
                <a:solidFill>
                  <a:srgbClr val="C10000"/>
                </a:solidFill>
                <a:latin typeface="Arial-BoldMT"/>
              </a:rPr>
              <a:t>epochs: </a:t>
            </a:r>
            <a:r>
              <a:rPr lang="en-US" dirty="0">
                <a:solidFill>
                  <a:srgbClr val="000000"/>
                </a:solidFill>
                <a:latin typeface="ArialMT"/>
              </a:rPr>
              <a:t>define the number of training epochs</a:t>
            </a:r>
            <a:r>
              <a:rPr lang="en-US" dirty="0" smtClean="0">
                <a:solidFill>
                  <a:srgbClr val="000000"/>
                </a:solidFill>
                <a:latin typeface="ArialMT"/>
              </a:rPr>
              <a:t>.</a:t>
            </a:r>
            <a:endParaRPr lang="en-US" dirty="0">
              <a:solidFill>
                <a:srgbClr val="000000"/>
              </a:solidFill>
              <a:latin typeface="ArialMT"/>
            </a:endParaRPr>
          </a:p>
          <a:p>
            <a:r>
              <a:rPr lang="en-US" dirty="0">
                <a:solidFill>
                  <a:srgbClr val="000000"/>
                </a:solidFill>
                <a:latin typeface="ArialMT"/>
              </a:rPr>
              <a:t>• </a:t>
            </a:r>
            <a:r>
              <a:rPr lang="en-US" b="1" dirty="0">
                <a:solidFill>
                  <a:srgbClr val="C10000"/>
                </a:solidFill>
                <a:latin typeface="Arial-BoldMT"/>
              </a:rPr>
              <a:t>data: </a:t>
            </a:r>
            <a:r>
              <a:rPr lang="en-US" dirty="0">
                <a:solidFill>
                  <a:srgbClr val="000000"/>
                </a:solidFill>
                <a:latin typeface="ArialMT"/>
              </a:rPr>
              <a:t>set the path to our </a:t>
            </a:r>
            <a:r>
              <a:rPr lang="en-US" dirty="0" err="1">
                <a:solidFill>
                  <a:srgbClr val="000000"/>
                </a:solidFill>
                <a:latin typeface="ArialMT"/>
              </a:rPr>
              <a:t>yaml</a:t>
            </a:r>
            <a:r>
              <a:rPr lang="en-US" dirty="0">
                <a:solidFill>
                  <a:srgbClr val="000000"/>
                </a:solidFill>
                <a:latin typeface="ArialMT"/>
              </a:rPr>
              <a:t> file</a:t>
            </a:r>
          </a:p>
          <a:p>
            <a:r>
              <a:rPr lang="en-US" dirty="0">
                <a:solidFill>
                  <a:srgbClr val="000000"/>
                </a:solidFill>
                <a:latin typeface="ArialMT"/>
              </a:rPr>
              <a:t>• </a:t>
            </a:r>
            <a:r>
              <a:rPr lang="en-US" b="1" dirty="0" err="1">
                <a:solidFill>
                  <a:srgbClr val="C10000"/>
                </a:solidFill>
                <a:latin typeface="Arial-BoldMT"/>
              </a:rPr>
              <a:t>cfg</a:t>
            </a:r>
            <a:r>
              <a:rPr lang="en-US" b="1" dirty="0">
                <a:solidFill>
                  <a:srgbClr val="C10000"/>
                </a:solidFill>
                <a:latin typeface="Arial-BoldMT"/>
              </a:rPr>
              <a:t>: </a:t>
            </a:r>
            <a:r>
              <a:rPr lang="en-US" dirty="0">
                <a:solidFill>
                  <a:srgbClr val="000000"/>
                </a:solidFill>
                <a:latin typeface="ArialMT"/>
              </a:rPr>
              <a:t>specify our model configuration</a:t>
            </a:r>
          </a:p>
          <a:p>
            <a:r>
              <a:rPr lang="en-US" dirty="0">
                <a:solidFill>
                  <a:srgbClr val="000000"/>
                </a:solidFill>
                <a:latin typeface="ArialMT"/>
              </a:rPr>
              <a:t>• </a:t>
            </a:r>
            <a:r>
              <a:rPr lang="en-US" b="1" dirty="0">
                <a:solidFill>
                  <a:srgbClr val="C10000"/>
                </a:solidFill>
                <a:latin typeface="Arial-BoldMT"/>
              </a:rPr>
              <a:t>weights: </a:t>
            </a:r>
            <a:r>
              <a:rPr lang="en-US" dirty="0">
                <a:solidFill>
                  <a:srgbClr val="000000"/>
                </a:solidFill>
                <a:latin typeface="ArialMT"/>
              </a:rPr>
              <a:t>specify a custom path to weights</a:t>
            </a:r>
            <a:r>
              <a:rPr lang="en-US" dirty="0" smtClean="0">
                <a:solidFill>
                  <a:srgbClr val="000000"/>
                </a:solidFill>
                <a:latin typeface="ArialMT"/>
              </a:rPr>
              <a:t>.</a:t>
            </a:r>
          </a:p>
          <a:p>
            <a:r>
              <a:rPr lang="en-US" dirty="0" smtClean="0">
                <a:solidFill>
                  <a:srgbClr val="000000"/>
                </a:solidFill>
                <a:latin typeface="ArialMT"/>
              </a:rPr>
              <a:t>• </a:t>
            </a:r>
            <a:r>
              <a:rPr lang="en-US" b="1" dirty="0">
                <a:solidFill>
                  <a:srgbClr val="C10000"/>
                </a:solidFill>
                <a:latin typeface="Arial-BoldMT"/>
              </a:rPr>
              <a:t>name: </a:t>
            </a:r>
            <a:r>
              <a:rPr lang="en-US" dirty="0">
                <a:solidFill>
                  <a:srgbClr val="000000"/>
                </a:solidFill>
                <a:latin typeface="ArialMT"/>
              </a:rPr>
              <a:t>result names</a:t>
            </a:r>
          </a:p>
          <a:p>
            <a:r>
              <a:rPr lang="en-US" dirty="0">
                <a:solidFill>
                  <a:srgbClr val="000000"/>
                </a:solidFill>
                <a:latin typeface="ArialMT"/>
              </a:rPr>
              <a:t>• </a:t>
            </a:r>
            <a:r>
              <a:rPr lang="en-US" b="1" dirty="0" err="1">
                <a:solidFill>
                  <a:srgbClr val="C10000"/>
                </a:solidFill>
                <a:latin typeface="Arial-BoldMT"/>
              </a:rPr>
              <a:t>nosave</a:t>
            </a:r>
            <a:r>
              <a:rPr lang="en-US" b="1" dirty="0">
                <a:solidFill>
                  <a:srgbClr val="C10000"/>
                </a:solidFill>
                <a:latin typeface="Arial-BoldMT"/>
              </a:rPr>
              <a:t>: </a:t>
            </a:r>
            <a:r>
              <a:rPr lang="en-US" dirty="0">
                <a:solidFill>
                  <a:srgbClr val="000000"/>
                </a:solidFill>
                <a:latin typeface="ArialMT"/>
              </a:rPr>
              <a:t>only save the final checkpoint</a:t>
            </a:r>
          </a:p>
          <a:p>
            <a:r>
              <a:rPr lang="en-US" dirty="0">
                <a:solidFill>
                  <a:srgbClr val="000000"/>
                </a:solidFill>
                <a:latin typeface="ArialMT"/>
              </a:rPr>
              <a:t>• </a:t>
            </a:r>
            <a:r>
              <a:rPr lang="en-US" b="1" dirty="0">
                <a:solidFill>
                  <a:srgbClr val="C10000"/>
                </a:solidFill>
                <a:latin typeface="Arial-BoldMT"/>
              </a:rPr>
              <a:t>cache: </a:t>
            </a:r>
            <a:r>
              <a:rPr lang="en-US" dirty="0">
                <a:solidFill>
                  <a:srgbClr val="000000"/>
                </a:solidFill>
                <a:latin typeface="ArialMT"/>
              </a:rPr>
              <a:t>cache images for faster </a:t>
            </a:r>
            <a:r>
              <a:rPr lang="en-US" dirty="0" smtClean="0">
                <a:solidFill>
                  <a:srgbClr val="000000"/>
                </a:solidFill>
                <a:latin typeface="ArialMT"/>
              </a:rPr>
              <a:t>training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1" y="1922047"/>
            <a:ext cx="10396882" cy="909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560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/>
              <a:t>Image Labeling Tool</a:t>
            </a:r>
            <a:endParaRPr lang="en-US" cap="non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H.Fakher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0D392-614A-43D7-BA76-AB1FFE045AF8}" type="slidenum">
              <a:rPr lang="en-US" smtClean="0"/>
              <a:t>4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85800" y="2043223"/>
            <a:ext cx="7050023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C10000"/>
                </a:solidFill>
                <a:latin typeface="Arial-BoldMT"/>
              </a:rPr>
              <a:t>Open-source image labeling tool like 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rgbClr val="000000"/>
                </a:solidFill>
                <a:latin typeface="ArialMT"/>
              </a:rPr>
              <a:t>VGG </a:t>
            </a:r>
            <a:r>
              <a:rPr lang="en-US" sz="2800" dirty="0">
                <a:solidFill>
                  <a:srgbClr val="000000"/>
                </a:solidFill>
                <a:latin typeface="ArialMT"/>
              </a:rPr>
              <a:t>Image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rgbClr val="000000"/>
                </a:solidFill>
                <a:latin typeface="ArialMT"/>
              </a:rPr>
              <a:t>Annotator</a:t>
            </a:r>
            <a:endParaRPr lang="en-US" sz="2800" dirty="0">
              <a:solidFill>
                <a:srgbClr val="000000"/>
              </a:solidFill>
              <a:latin typeface="ArialMT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 err="1" smtClean="0">
                <a:solidFill>
                  <a:srgbClr val="000000"/>
                </a:solidFill>
                <a:latin typeface="ArialMT"/>
              </a:rPr>
              <a:t>LabelImg</a:t>
            </a:r>
            <a:endParaRPr lang="en-US" sz="2800" dirty="0">
              <a:solidFill>
                <a:srgbClr val="000000"/>
              </a:solidFill>
              <a:latin typeface="ArialMT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 err="1" smtClean="0">
                <a:solidFill>
                  <a:srgbClr val="000000"/>
                </a:solidFill>
                <a:latin typeface="ArialMT"/>
              </a:rPr>
              <a:t>OpenLabeler</a:t>
            </a:r>
            <a:endParaRPr lang="en-US" sz="2800" dirty="0">
              <a:solidFill>
                <a:srgbClr val="000000"/>
              </a:solidFill>
              <a:latin typeface="ArialMT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 err="1" smtClean="0">
                <a:solidFill>
                  <a:srgbClr val="000000"/>
                </a:solidFill>
                <a:latin typeface="ArialMT"/>
              </a:rPr>
              <a:t>ImgLab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261967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cap="none" dirty="0" smtClean="0"/>
              <a:t>Yolov6 Detection</a:t>
            </a:r>
            <a:endParaRPr lang="en-US" cap="non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H.Fakher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0D392-614A-43D7-BA76-AB1FFE045AF8}" type="slidenum">
              <a:rPr lang="en-US" smtClean="0"/>
              <a:t>40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5078" y="2933700"/>
            <a:ext cx="8078327" cy="258163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2" y="1941042"/>
            <a:ext cx="10396882" cy="992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462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en-US" cap="none" dirty="0"/>
              <a:t>Train </a:t>
            </a:r>
            <a:r>
              <a:rPr lang="en-US" cap="none" dirty="0" smtClean="0"/>
              <a:t>YOLOV7 </a:t>
            </a:r>
            <a:r>
              <a:rPr lang="en-US" cap="none" dirty="0"/>
              <a:t>On A Custom Dataset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3984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/>
              <a:t>Train YOLOV7 On A Custom Dataset</a:t>
            </a:r>
            <a:endParaRPr lang="en-US" cap="non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H.Fakher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0D392-614A-43D7-BA76-AB1FFE045AF8}" type="slidenum">
              <a:rPr lang="en-US" smtClean="0"/>
              <a:t>42</a:t>
            </a:fld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2154633" y="2946225"/>
            <a:ext cx="204575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latin typeface="Arial-BoldMT"/>
              </a:rPr>
              <a:t>My dataset</a:t>
            </a:r>
            <a:endParaRPr lang="en-US" sz="2800" dirty="0"/>
          </a:p>
        </p:txBody>
      </p:sp>
      <p:sp>
        <p:nvSpPr>
          <p:cNvPr id="12" name="Rectangle 11"/>
          <p:cNvSpPr/>
          <p:nvPr/>
        </p:nvSpPr>
        <p:spPr>
          <a:xfrm>
            <a:off x="3907180" y="4920640"/>
            <a:ext cx="216219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  <a:latin typeface="Arial-BoldMT"/>
              </a:rPr>
              <a:t>Train labels</a:t>
            </a:r>
            <a:endParaRPr lang="en-US" sz="2800" dirty="0"/>
          </a:p>
        </p:txBody>
      </p:sp>
      <p:sp>
        <p:nvSpPr>
          <p:cNvPr id="14" name="Rectangle 13"/>
          <p:cNvSpPr/>
          <p:nvPr/>
        </p:nvSpPr>
        <p:spPr>
          <a:xfrm>
            <a:off x="500021" y="4920640"/>
            <a:ext cx="238180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  <a:latin typeface="Arial-BoldMT"/>
              </a:rPr>
              <a:t>Train </a:t>
            </a:r>
            <a:r>
              <a:rPr lang="en-US" sz="2800" b="1" dirty="0">
                <a:solidFill>
                  <a:srgbClr val="FF0000"/>
                </a:solidFill>
                <a:latin typeface="Arial-BoldMT"/>
              </a:rPr>
              <a:t>images</a:t>
            </a:r>
            <a:endParaRPr lang="en-US" sz="2800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575" y="3517900"/>
            <a:ext cx="2896913" cy="1381318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7867" y="3517900"/>
            <a:ext cx="3648584" cy="141942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997" y="1617833"/>
            <a:ext cx="2172003" cy="132536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1144" y="1682795"/>
            <a:ext cx="3724279" cy="1326563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6555858" y="1981989"/>
            <a:ext cx="1086001" cy="6674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8922327" y="4741738"/>
            <a:ext cx="173971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latin typeface="Arial-BoldMT"/>
              </a:rPr>
              <a:t>label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5080" y="3658642"/>
            <a:ext cx="4272665" cy="695422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5000" y="1617833"/>
            <a:ext cx="3893894" cy="1325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008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cap="none" dirty="0" smtClean="0"/>
              <a:t>Custom Object Detection Data In YOLOV7 Format – Image and label</a:t>
            </a:r>
            <a:endParaRPr lang="en-US" cap="non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H.Fakher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0D392-614A-43D7-BA76-AB1FFE045AF8}" type="slidenum">
              <a:rPr lang="en-US" smtClean="0"/>
              <a:t>43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0708" y="2111624"/>
            <a:ext cx="5967068" cy="337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676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617199" cy="1151965"/>
          </a:xfrm>
        </p:spPr>
        <p:txBody>
          <a:bodyPr>
            <a:normAutofit/>
          </a:bodyPr>
          <a:lstStyle/>
          <a:p>
            <a:r>
              <a:rPr lang="en-US" sz="4400" cap="none" dirty="0" smtClean="0"/>
              <a:t>Define Model Configuration And Architecture</a:t>
            </a:r>
            <a:endParaRPr lang="en-US" sz="4400" cap="non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H.Fakher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0D392-614A-43D7-BA76-AB1FFE045AF8}" type="slidenum">
              <a:rPr lang="en-US" smtClean="0"/>
              <a:t>44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85800" y="1837765"/>
            <a:ext cx="10871199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AutoNum type="arabicParenR"/>
            </a:pPr>
            <a:r>
              <a:rPr lang="pt-BR" sz="3200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 will write a new yaml script file (exp:</a:t>
            </a:r>
            <a:r>
              <a:rPr lang="en-US" sz="3200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coco.ymal</a:t>
            </a:r>
            <a:r>
              <a:rPr lang="en-US" sz="32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that defines the parameters for </a:t>
            </a:r>
            <a:r>
              <a:rPr lang="en-US" sz="3200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our model </a:t>
            </a:r>
            <a:r>
              <a:rPr lang="en-US" sz="32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like </a:t>
            </a:r>
            <a:r>
              <a:rPr lang="en-US" sz="3200" b="1" dirty="0">
                <a:solidFill>
                  <a:srgbClr val="00B1F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number of </a:t>
            </a:r>
            <a:r>
              <a:rPr lang="en-US" sz="3200" b="1" dirty="0" smtClean="0">
                <a:solidFill>
                  <a:srgbClr val="00B1F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classes </a:t>
            </a:r>
            <a:r>
              <a:rPr lang="en-US" sz="3200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sz="3200" b="1" dirty="0">
                <a:solidFill>
                  <a:srgbClr val="00B1F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3200" b="1" dirty="0" smtClean="0">
                <a:solidFill>
                  <a:srgbClr val="00B1F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path of dataset</a:t>
            </a:r>
            <a:r>
              <a:rPr lang="en-US" sz="32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3200" b="1" dirty="0">
                <a:solidFill>
                  <a:srgbClr val="00B1F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name of classes</a:t>
            </a:r>
            <a:r>
              <a:rPr lang="en-US" sz="3200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457200" indent="-457200">
              <a:buAutoNum type="arabicParenR"/>
            </a:pPr>
            <a:endParaRPr lang="en-US" sz="3200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Tx/>
              <a:buAutoNum type="arabicParenR"/>
            </a:pPr>
            <a:r>
              <a:rPr lang="pt-BR" sz="32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 will write a new yaml script file (</a:t>
            </a:r>
            <a:r>
              <a:rPr lang="pt-BR" sz="3200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exp:</a:t>
            </a:r>
            <a:r>
              <a:rPr lang="en-US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yolov7.ymal</a:t>
            </a:r>
            <a:r>
              <a:rPr lang="en-US" sz="32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that defines the parameters for our model like </a:t>
            </a:r>
            <a:r>
              <a:rPr lang="en-US" sz="3200" b="1" dirty="0">
                <a:solidFill>
                  <a:srgbClr val="00B1F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number of </a:t>
            </a:r>
            <a:r>
              <a:rPr lang="en-US" sz="3200" b="1" dirty="0" smtClean="0">
                <a:solidFill>
                  <a:srgbClr val="00B1F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classes.</a:t>
            </a:r>
            <a:endParaRPr lang="en-US" sz="3200" b="1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5651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cap="none" dirty="0"/>
              <a:t>Custom Object Detection Data In </a:t>
            </a:r>
            <a:r>
              <a:rPr lang="en-US" cap="none" dirty="0" smtClean="0"/>
              <a:t>Yolov7 </a:t>
            </a:r>
            <a:r>
              <a:rPr lang="en-US" cap="none" dirty="0"/>
              <a:t>Format </a:t>
            </a:r>
            <a:r>
              <a:rPr lang="en-US" cap="none" dirty="0" smtClean="0"/>
              <a:t>– </a:t>
            </a:r>
            <a:r>
              <a:rPr lang="en-US" cap="none" dirty="0" err="1" smtClean="0"/>
              <a:t>coco.yaml</a:t>
            </a:r>
            <a:endParaRPr lang="en-US" cap="non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H.Fakher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0D392-614A-43D7-BA76-AB1FFE045AF8}" type="slidenum">
              <a:rPr lang="en-US" smtClean="0"/>
              <a:t>45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1" y="2023215"/>
            <a:ext cx="10396882" cy="3501285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310128" y="3773857"/>
            <a:ext cx="2350008" cy="62440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 sz="800" dirty="0"/>
          </a:p>
        </p:txBody>
      </p:sp>
      <p:sp>
        <p:nvSpPr>
          <p:cNvPr id="17" name="TextBox 16"/>
          <p:cNvSpPr txBox="1"/>
          <p:nvPr/>
        </p:nvSpPr>
        <p:spPr>
          <a:xfrm>
            <a:off x="3310128" y="4745938"/>
            <a:ext cx="1316736" cy="21544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 sz="800" dirty="0"/>
          </a:p>
        </p:txBody>
      </p:sp>
      <p:sp>
        <p:nvSpPr>
          <p:cNvPr id="18" name="TextBox 17"/>
          <p:cNvSpPr txBox="1"/>
          <p:nvPr/>
        </p:nvSpPr>
        <p:spPr>
          <a:xfrm>
            <a:off x="3310128" y="5239914"/>
            <a:ext cx="1833372" cy="25715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 sz="800" dirty="0"/>
          </a:p>
        </p:txBody>
      </p:sp>
      <p:sp>
        <p:nvSpPr>
          <p:cNvPr id="19" name="TextBox 18"/>
          <p:cNvSpPr txBox="1"/>
          <p:nvPr/>
        </p:nvSpPr>
        <p:spPr>
          <a:xfrm>
            <a:off x="1051560" y="4290543"/>
            <a:ext cx="1316736" cy="21544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 sz="800" dirty="0"/>
          </a:p>
        </p:txBody>
      </p:sp>
      <p:sp>
        <p:nvSpPr>
          <p:cNvPr id="20" name="TextBox 19"/>
          <p:cNvSpPr txBox="1"/>
          <p:nvPr/>
        </p:nvSpPr>
        <p:spPr>
          <a:xfrm>
            <a:off x="786384" y="4097957"/>
            <a:ext cx="1316736" cy="21544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 sz="800" dirty="0"/>
          </a:p>
        </p:txBody>
      </p:sp>
      <p:sp>
        <p:nvSpPr>
          <p:cNvPr id="21" name="TextBox 20"/>
          <p:cNvSpPr txBox="1"/>
          <p:nvPr/>
        </p:nvSpPr>
        <p:spPr>
          <a:xfrm>
            <a:off x="681229" y="3649679"/>
            <a:ext cx="1316736" cy="21544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2515703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cap="none" dirty="0"/>
              <a:t>Custom Object Detection Data In </a:t>
            </a:r>
            <a:r>
              <a:rPr lang="en-US" cap="none" dirty="0" smtClean="0"/>
              <a:t>Yolov7 </a:t>
            </a:r>
            <a:r>
              <a:rPr lang="en-US" cap="none" dirty="0"/>
              <a:t>Format </a:t>
            </a:r>
            <a:r>
              <a:rPr lang="en-US" cap="none" dirty="0" smtClean="0"/>
              <a:t>– </a:t>
            </a:r>
            <a:r>
              <a:rPr lang="en-US" cap="none" dirty="0" err="1" smtClean="0"/>
              <a:t>coco.yaml</a:t>
            </a:r>
            <a:endParaRPr lang="en-US" cap="non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H.Fakher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0D392-614A-43D7-BA76-AB1FFE045AF8}" type="slidenum">
              <a:rPr lang="en-US" smtClean="0"/>
              <a:t>46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9551" y="1911096"/>
            <a:ext cx="8692898" cy="370419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861925" y="2642616"/>
            <a:ext cx="850392" cy="1846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 sz="600" dirty="0"/>
          </a:p>
        </p:txBody>
      </p:sp>
      <p:sp>
        <p:nvSpPr>
          <p:cNvPr id="8" name="TextBox 7"/>
          <p:cNvSpPr txBox="1"/>
          <p:nvPr/>
        </p:nvSpPr>
        <p:spPr>
          <a:xfrm>
            <a:off x="2791008" y="5148072"/>
            <a:ext cx="1289304" cy="21544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 sz="800" dirty="0"/>
          </a:p>
        </p:txBody>
      </p:sp>
      <p:sp>
        <p:nvSpPr>
          <p:cNvPr id="9" name="TextBox 8"/>
          <p:cNvSpPr txBox="1"/>
          <p:nvPr/>
        </p:nvSpPr>
        <p:spPr>
          <a:xfrm>
            <a:off x="2258568" y="3995928"/>
            <a:ext cx="1316736" cy="21544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 sz="800" dirty="0"/>
          </a:p>
        </p:txBody>
      </p:sp>
      <p:sp>
        <p:nvSpPr>
          <p:cNvPr id="10" name="TextBox 9"/>
          <p:cNvSpPr txBox="1"/>
          <p:nvPr/>
        </p:nvSpPr>
        <p:spPr>
          <a:xfrm>
            <a:off x="1990344" y="3419856"/>
            <a:ext cx="1316736" cy="21544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 sz="800" dirty="0"/>
          </a:p>
        </p:txBody>
      </p:sp>
      <p:sp>
        <p:nvSpPr>
          <p:cNvPr id="11" name="TextBox 10"/>
          <p:cNvSpPr txBox="1"/>
          <p:nvPr/>
        </p:nvSpPr>
        <p:spPr>
          <a:xfrm>
            <a:off x="1825752" y="3241113"/>
            <a:ext cx="1316736" cy="21544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2841959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cap="none" dirty="0" smtClean="0"/>
              <a:t>Yolov7 Training</a:t>
            </a:r>
            <a:endParaRPr lang="en-US" cap="non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H.Fakher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0D392-614A-43D7-BA76-AB1FFE045AF8}" type="slidenum">
              <a:rPr lang="en-US" smtClean="0"/>
              <a:t>47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85801" y="1784541"/>
            <a:ext cx="10396882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rgbClr val="0000FF"/>
                </a:solidFill>
                <a:latin typeface="Courier New" panose="02070309020205020404" pitchFamily="49" charset="0"/>
              </a:rPr>
              <a:t>!</a:t>
            </a:r>
            <a:r>
              <a:rPr lang="en-US" sz="2800" b="1" dirty="0">
                <a:solidFill>
                  <a:srgbClr val="000000"/>
                </a:solidFill>
                <a:latin typeface="Courier New" panose="02070309020205020404" pitchFamily="49" charset="0"/>
              </a:rPr>
              <a:t>python </a:t>
            </a:r>
            <a:r>
              <a:rPr lang="en-US" sz="2800" b="1" dirty="0">
                <a:solidFill>
                  <a:srgbClr val="FF0000"/>
                </a:solidFill>
                <a:latin typeface="Courier New" panose="02070309020205020404" pitchFamily="49" charset="0"/>
              </a:rPr>
              <a:t>train.py</a:t>
            </a:r>
            <a:r>
              <a:rPr lang="en-US" sz="2800" b="1" dirty="0">
                <a:solidFill>
                  <a:srgbClr val="000000"/>
                </a:solidFill>
                <a:latin typeface="Courier New" panose="02070309020205020404" pitchFamily="49" charset="0"/>
              </a:rPr>
              <a:t> --</a:t>
            </a:r>
            <a:r>
              <a:rPr lang="en-US" sz="2800" b="1" dirty="0">
                <a:solidFill>
                  <a:srgbClr val="FF0000"/>
                </a:solidFill>
                <a:latin typeface="Courier New" panose="02070309020205020404" pitchFamily="49" charset="0"/>
              </a:rPr>
              <a:t>workers</a:t>
            </a:r>
            <a:r>
              <a:rPr lang="en-US" sz="2800" b="1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sz="2800" b="1" dirty="0">
                <a:solidFill>
                  <a:srgbClr val="098658"/>
                </a:solidFill>
                <a:latin typeface="Courier New" panose="02070309020205020404" pitchFamily="49" charset="0"/>
              </a:rPr>
              <a:t>8</a:t>
            </a:r>
            <a:r>
              <a:rPr lang="en-US" sz="2800" b="1" dirty="0">
                <a:solidFill>
                  <a:srgbClr val="000000"/>
                </a:solidFill>
                <a:latin typeface="Courier New" panose="02070309020205020404" pitchFamily="49" charset="0"/>
              </a:rPr>
              <a:t> --</a:t>
            </a:r>
            <a:r>
              <a:rPr lang="en-US" sz="2800" b="1" dirty="0">
                <a:solidFill>
                  <a:srgbClr val="FF0000"/>
                </a:solidFill>
                <a:latin typeface="Courier New" panose="02070309020205020404" pitchFamily="49" charset="0"/>
              </a:rPr>
              <a:t>device</a:t>
            </a:r>
            <a:r>
              <a:rPr lang="en-US" sz="2800" b="1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sz="2800" b="1" dirty="0">
                <a:solidFill>
                  <a:srgbClr val="098658"/>
                </a:solidFill>
                <a:latin typeface="Courier New" panose="02070309020205020404" pitchFamily="49" charset="0"/>
              </a:rPr>
              <a:t>0</a:t>
            </a:r>
            <a:r>
              <a:rPr lang="en-US" sz="2800" b="1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endParaRPr lang="en-US" sz="2800" b="1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28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--</a:t>
            </a:r>
            <a:r>
              <a:rPr lang="en-US" sz="2800" b="1" dirty="0">
                <a:solidFill>
                  <a:srgbClr val="FF0000"/>
                </a:solidFill>
                <a:latin typeface="Courier New" panose="02070309020205020404" pitchFamily="49" charset="0"/>
              </a:rPr>
              <a:t>batch-size</a:t>
            </a:r>
            <a:r>
              <a:rPr lang="en-US" sz="2800" b="1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sz="2800" b="1" dirty="0">
                <a:solidFill>
                  <a:srgbClr val="098658"/>
                </a:solidFill>
                <a:latin typeface="Courier New" panose="02070309020205020404" pitchFamily="49" charset="0"/>
              </a:rPr>
              <a:t>16</a:t>
            </a:r>
            <a:r>
              <a:rPr lang="en-US" sz="2800" b="1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sz="28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--</a:t>
            </a:r>
            <a:r>
              <a:rPr lang="en-US" sz="2800" b="1" dirty="0">
                <a:solidFill>
                  <a:srgbClr val="FF0000"/>
                </a:solidFill>
                <a:latin typeface="Courier New" panose="02070309020205020404" pitchFamily="49" charset="0"/>
              </a:rPr>
              <a:t>epochs</a:t>
            </a:r>
            <a:r>
              <a:rPr lang="en-US" sz="2800" b="1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sz="2800" b="1" dirty="0">
                <a:solidFill>
                  <a:srgbClr val="098658"/>
                </a:solidFill>
                <a:latin typeface="Courier New" panose="02070309020205020404" pitchFamily="49" charset="0"/>
              </a:rPr>
              <a:t>25</a:t>
            </a:r>
            <a:r>
              <a:rPr lang="en-US" sz="2800" b="1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endParaRPr lang="en-US" sz="2800" b="1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28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--</a:t>
            </a:r>
            <a:r>
              <a:rPr lang="en-US" sz="2800" b="1" dirty="0">
                <a:solidFill>
                  <a:srgbClr val="FF0000"/>
                </a:solidFill>
                <a:latin typeface="Courier New" panose="02070309020205020404" pitchFamily="49" charset="0"/>
              </a:rPr>
              <a:t>data</a:t>
            </a:r>
            <a:r>
              <a:rPr lang="en-US" sz="2800" b="1" dirty="0">
                <a:solidFill>
                  <a:srgbClr val="000000"/>
                </a:solidFill>
                <a:latin typeface="Courier New" panose="02070309020205020404" pitchFamily="49" charset="0"/>
              </a:rPr>
              <a:t> data/</a:t>
            </a:r>
            <a:r>
              <a:rPr lang="en-US" sz="28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coco.yaml</a:t>
            </a:r>
            <a:r>
              <a:rPr lang="en-US" sz="2800" b="1" dirty="0">
                <a:solidFill>
                  <a:srgbClr val="000000"/>
                </a:solidFill>
                <a:latin typeface="Courier New" panose="02070309020205020404" pitchFamily="49" charset="0"/>
              </a:rPr>
              <a:t> --</a:t>
            </a:r>
            <a:r>
              <a:rPr lang="en-US" sz="2800" b="1" dirty="0" err="1">
                <a:solidFill>
                  <a:srgbClr val="FF0000"/>
                </a:solidFill>
                <a:latin typeface="Courier New" panose="02070309020205020404" pitchFamily="49" charset="0"/>
              </a:rPr>
              <a:t>img</a:t>
            </a:r>
            <a:r>
              <a:rPr lang="en-US" sz="2800" b="1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sz="2800" b="1" dirty="0">
                <a:solidFill>
                  <a:srgbClr val="098658"/>
                </a:solidFill>
                <a:latin typeface="Courier New" panose="02070309020205020404" pitchFamily="49" charset="0"/>
              </a:rPr>
              <a:t>640</a:t>
            </a:r>
            <a:r>
              <a:rPr lang="en-US" sz="2800" b="1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sz="2800" b="1" dirty="0">
                <a:solidFill>
                  <a:srgbClr val="098658"/>
                </a:solidFill>
                <a:latin typeface="Courier New" panose="02070309020205020404" pitchFamily="49" charset="0"/>
              </a:rPr>
              <a:t>640</a:t>
            </a:r>
            <a:r>
              <a:rPr lang="en-US" sz="2800" b="1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endParaRPr lang="en-US" sz="2800" b="1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28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--</a:t>
            </a:r>
            <a:r>
              <a:rPr lang="en-US" sz="2800" b="1" dirty="0" err="1">
                <a:solidFill>
                  <a:srgbClr val="FF0000"/>
                </a:solidFill>
                <a:latin typeface="Courier New" panose="02070309020205020404" pitchFamily="49" charset="0"/>
              </a:rPr>
              <a:t>cfg</a:t>
            </a:r>
            <a:r>
              <a:rPr lang="en-US" sz="2800" b="1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sz="28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cfg</a:t>
            </a:r>
            <a:r>
              <a:rPr lang="en-US" sz="2800" b="1" dirty="0">
                <a:solidFill>
                  <a:srgbClr val="000000"/>
                </a:solidFill>
                <a:latin typeface="Courier New" panose="02070309020205020404" pitchFamily="49" charset="0"/>
              </a:rPr>
              <a:t>/training/yolov7.yaml </a:t>
            </a:r>
            <a:endParaRPr lang="en-US" sz="2800" b="1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28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--</a:t>
            </a:r>
            <a:r>
              <a:rPr lang="en-US" sz="2800" b="1" dirty="0">
                <a:solidFill>
                  <a:srgbClr val="FF0000"/>
                </a:solidFill>
                <a:latin typeface="Courier New" panose="02070309020205020404" pitchFamily="49" charset="0"/>
              </a:rPr>
              <a:t>weights</a:t>
            </a:r>
            <a:r>
              <a:rPr lang="en-US" sz="2800" b="1" dirty="0">
                <a:solidFill>
                  <a:srgbClr val="000000"/>
                </a:solidFill>
                <a:latin typeface="Courier New" panose="02070309020205020404" pitchFamily="49" charset="0"/>
              </a:rPr>
              <a:t> yolov7.pt </a:t>
            </a:r>
            <a:r>
              <a:rPr lang="en-US" sz="28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--</a:t>
            </a:r>
            <a:r>
              <a:rPr lang="en-US" sz="2800" b="1" dirty="0">
                <a:solidFill>
                  <a:srgbClr val="FF0000"/>
                </a:solidFill>
                <a:latin typeface="Courier New" panose="02070309020205020404" pitchFamily="49" charset="0"/>
              </a:rPr>
              <a:t>name</a:t>
            </a:r>
            <a:r>
              <a:rPr lang="en-US" sz="2800" b="1" dirty="0">
                <a:solidFill>
                  <a:srgbClr val="000000"/>
                </a:solidFill>
                <a:latin typeface="Courier New" panose="02070309020205020404" pitchFamily="49" charset="0"/>
              </a:rPr>
              <a:t> yolov7 </a:t>
            </a:r>
            <a:endParaRPr lang="en-US" sz="2800" b="1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28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--</a:t>
            </a:r>
            <a:r>
              <a:rPr lang="en-US" sz="2800" b="1" dirty="0" err="1">
                <a:solidFill>
                  <a:srgbClr val="FF0000"/>
                </a:solidFill>
                <a:latin typeface="Courier New" panose="02070309020205020404" pitchFamily="49" charset="0"/>
              </a:rPr>
              <a:t>hyp</a:t>
            </a:r>
            <a:r>
              <a:rPr lang="en-US" sz="2800" b="1" dirty="0">
                <a:solidFill>
                  <a:srgbClr val="000000"/>
                </a:solidFill>
                <a:latin typeface="Courier New" panose="02070309020205020404" pitchFamily="49" charset="0"/>
              </a:rPr>
              <a:t> data/hyp.scratch.p5.yaml</a:t>
            </a:r>
            <a:endParaRPr lang="en-US" sz="2800" b="1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9607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cap="none" dirty="0" smtClean="0"/>
              <a:t>Yolov7 Detection</a:t>
            </a:r>
            <a:endParaRPr lang="en-US" cap="non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H.Fakher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0D392-614A-43D7-BA76-AB1FFE045AF8}" type="slidenum">
              <a:rPr lang="en-US" smtClean="0"/>
              <a:t>48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5078" y="2933700"/>
            <a:ext cx="8078327" cy="25816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2" y="1955330"/>
            <a:ext cx="10396882" cy="978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847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Thanks for listening</a:t>
            </a:r>
          </a:p>
        </p:txBody>
      </p:sp>
    </p:spTree>
    <p:extLst>
      <p:ext uri="{BB962C8B-B14F-4D97-AF65-F5344CB8AC3E}">
        <p14:creationId xmlns:p14="http://schemas.microsoft.com/office/powerpoint/2010/main" val="2482363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cap="none" dirty="0"/>
              <a:t>Image Labeling Tool - Labelimg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260094" y="1837765"/>
            <a:ext cx="9246362" cy="3730931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H.Fakher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0D392-614A-43D7-BA76-AB1FFE045AF8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001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H.Fakher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0D392-614A-43D7-BA76-AB1FFE045AF8}" type="slidenum">
              <a:rPr lang="en-US" smtClean="0"/>
              <a:t>6</a:t>
            </a:fld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0" y="9145"/>
            <a:ext cx="10396882" cy="88696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cap="none" dirty="0"/>
              <a:t>Object Detection - Example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48" y="896114"/>
            <a:ext cx="2683200" cy="20694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1465" y="896112"/>
            <a:ext cx="2683200" cy="203010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5520" y="2970484"/>
            <a:ext cx="2683200" cy="2231129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9671845" y="4049570"/>
            <a:ext cx="20796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Arial-BoldMT"/>
              </a:rPr>
              <a:t>(C, X,Y, W, H)</a:t>
            </a:r>
            <a:endParaRPr lang="en-US" sz="2400" dirty="0"/>
          </a:p>
        </p:txBody>
      </p:sp>
      <p:sp>
        <p:nvSpPr>
          <p:cNvPr id="10" name="Rectangle 9"/>
          <p:cNvSpPr/>
          <p:nvPr/>
        </p:nvSpPr>
        <p:spPr>
          <a:xfrm>
            <a:off x="685801" y="2965574"/>
            <a:ext cx="13715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1F2DA9"/>
                </a:solidFill>
                <a:latin typeface="Arial-BoldMT"/>
              </a:rPr>
              <a:t>raw image</a:t>
            </a:r>
          </a:p>
          <a:p>
            <a:r>
              <a:rPr lang="en-US" b="1" dirty="0">
                <a:solidFill>
                  <a:srgbClr val="1F2DA9"/>
                </a:solidFill>
                <a:latin typeface="Arial-BoldMT"/>
              </a:rPr>
              <a:t>416*416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4349257" y="2959348"/>
            <a:ext cx="180761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1F2DA9"/>
                </a:solidFill>
                <a:latin typeface="Arial-BoldMT"/>
              </a:rPr>
              <a:t>image labeling</a:t>
            </a:r>
          </a:p>
          <a:p>
            <a:r>
              <a:rPr lang="en-US" b="1" dirty="0">
                <a:solidFill>
                  <a:srgbClr val="1F2DA9"/>
                </a:solidFill>
                <a:latin typeface="Arial-BoldMT"/>
              </a:rPr>
              <a:t>(C, X,Y, W, H)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0" y="3939729"/>
            <a:ext cx="6251387" cy="1261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  <a:latin typeface="ArialMT"/>
              </a:rPr>
              <a:t>• </a:t>
            </a:r>
            <a:r>
              <a:rPr lang="en-US" sz="2000" b="1" dirty="0">
                <a:solidFill>
                  <a:srgbClr val="000000"/>
                </a:solidFill>
                <a:latin typeface="Arial-BoldMT"/>
              </a:rPr>
              <a:t>Each item should be a tuple of the form :</a:t>
            </a:r>
          </a:p>
          <a:p>
            <a:r>
              <a:rPr lang="en-US" sz="2800" b="1" dirty="0">
                <a:solidFill>
                  <a:srgbClr val="000000"/>
                </a:solidFill>
                <a:latin typeface="Arial-BoldMT"/>
              </a:rPr>
              <a:t>(</a:t>
            </a:r>
            <a:r>
              <a:rPr lang="en-US" sz="2800" b="1" dirty="0">
                <a:solidFill>
                  <a:srgbClr val="1F2DA9"/>
                </a:solidFill>
                <a:latin typeface="Arial-BoldMT"/>
              </a:rPr>
              <a:t>images</a:t>
            </a:r>
            <a:r>
              <a:rPr lang="en-US" sz="2800" b="1" dirty="0" smtClean="0">
                <a:solidFill>
                  <a:srgbClr val="000000"/>
                </a:solidFill>
                <a:latin typeface="Arial-BoldMT"/>
              </a:rPr>
              <a:t>,</a:t>
            </a:r>
          </a:p>
          <a:p>
            <a:r>
              <a:rPr lang="en-US" sz="2800" b="1" dirty="0" smtClean="0">
                <a:solidFill>
                  <a:srgbClr val="000000"/>
                </a:solidFill>
                <a:latin typeface="Arial-BoldMT"/>
              </a:rPr>
              <a:t>(</a:t>
            </a:r>
            <a:r>
              <a:rPr lang="en-US" sz="2800" b="1" dirty="0" err="1" smtClean="0">
                <a:solidFill>
                  <a:srgbClr val="C10000"/>
                </a:solidFill>
                <a:latin typeface="Arial-BoldMT"/>
              </a:rPr>
              <a:t>class_labels</a:t>
            </a:r>
            <a:r>
              <a:rPr lang="en-US" sz="2800" b="1" dirty="0">
                <a:solidFill>
                  <a:srgbClr val="000000"/>
                </a:solidFill>
                <a:latin typeface="Arial-BoldMT"/>
              </a:rPr>
              <a:t>, </a:t>
            </a:r>
            <a:r>
              <a:rPr lang="en-US" sz="2800" b="1" dirty="0" err="1" smtClean="0">
                <a:solidFill>
                  <a:srgbClr val="2B8413"/>
                </a:solidFill>
                <a:latin typeface="Arial-BoldMT"/>
              </a:rPr>
              <a:t>bounding_boxes</a:t>
            </a:r>
            <a:r>
              <a:rPr lang="en-US" sz="2800" b="1" dirty="0">
                <a:solidFill>
                  <a:srgbClr val="000000"/>
                </a:solidFill>
                <a:latin typeface="Arial-BoldMT"/>
              </a:rPr>
              <a:t>) )</a:t>
            </a:r>
            <a:endParaRPr lang="en-US" sz="2000" dirty="0"/>
          </a:p>
        </p:txBody>
      </p:sp>
      <p:sp>
        <p:nvSpPr>
          <p:cNvPr id="13" name="Rectangle 12"/>
          <p:cNvSpPr/>
          <p:nvPr/>
        </p:nvSpPr>
        <p:spPr>
          <a:xfrm>
            <a:off x="6755114" y="5201613"/>
            <a:ext cx="15440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1F2DA9"/>
                </a:solidFill>
                <a:latin typeface="Arial-BoldMT"/>
              </a:rPr>
              <a:t>image result</a:t>
            </a:r>
            <a:endParaRPr lang="en-US" dirty="0"/>
          </a:p>
        </p:txBody>
      </p:sp>
      <p:sp>
        <p:nvSpPr>
          <p:cNvPr id="14" name="Right Arrow 13"/>
          <p:cNvSpPr/>
          <p:nvPr/>
        </p:nvSpPr>
        <p:spPr>
          <a:xfrm>
            <a:off x="2871216" y="1746504"/>
            <a:ext cx="1040249" cy="4937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/>
          <p:cNvSpPr/>
          <p:nvPr/>
        </p:nvSpPr>
        <p:spPr>
          <a:xfrm>
            <a:off x="6631241" y="1746504"/>
            <a:ext cx="859281" cy="4937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The basic architecture of DNN - Python Natural Language Processing [Book]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11" r="219" b="12252"/>
          <a:stretch/>
        </p:blipFill>
        <p:spPr bwMode="auto">
          <a:xfrm>
            <a:off x="7615858" y="895500"/>
            <a:ext cx="3895344" cy="2030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/>
          <p:cNvSpPr/>
          <p:nvPr/>
        </p:nvSpPr>
        <p:spPr>
          <a:xfrm>
            <a:off x="10646863" y="2913181"/>
            <a:ext cx="8643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1F2DA9"/>
                </a:solidFill>
                <a:latin typeface="Arial-BoldMT"/>
              </a:rPr>
              <a:t>model</a:t>
            </a:r>
            <a:endParaRPr lang="en-US" dirty="0"/>
          </a:p>
        </p:txBody>
      </p:sp>
      <p:sp>
        <p:nvSpPr>
          <p:cNvPr id="17" name="Down Arrow 16"/>
          <p:cNvSpPr/>
          <p:nvPr/>
        </p:nvSpPr>
        <p:spPr>
          <a:xfrm>
            <a:off x="10094976" y="2970484"/>
            <a:ext cx="551887" cy="96924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/>
          <p:cNvSpPr/>
          <p:nvPr/>
        </p:nvSpPr>
        <p:spPr>
          <a:xfrm rot="10800000">
            <a:off x="8868720" y="4121391"/>
            <a:ext cx="803125" cy="37490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4690872" y="1746504"/>
            <a:ext cx="649224" cy="493776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8769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/>
              <a:t>Object Detection - Example</a:t>
            </a:r>
            <a:endParaRPr lang="en-US" cap="non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H.Fakher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0D392-614A-43D7-BA76-AB1FFE045AF8}" type="slidenum">
              <a:rPr lang="en-US" smtClean="0"/>
              <a:t>7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1" y="1933286"/>
            <a:ext cx="10396881" cy="3489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808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/>
              <a:t>Object Detection - </a:t>
            </a:r>
            <a:r>
              <a:rPr lang="en-US" dirty="0" err="1"/>
              <a:t>Exp</a:t>
            </a:r>
            <a:r>
              <a:rPr lang="en-US" dirty="0"/>
              <a:t> TL</a:t>
            </a:r>
            <a:endParaRPr lang="en-US" cap="non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H.Fakher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0D392-614A-43D7-BA76-AB1FFE045AF8}" type="slidenum">
              <a:rPr lang="en-US" smtClean="0"/>
              <a:t>8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2" y="1947670"/>
            <a:ext cx="10396881" cy="3465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445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/>
              <a:t>Multiple Objects Detection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H.Fakher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0D392-614A-43D7-BA76-AB1FFE045AF8}" type="slidenum">
              <a:rPr lang="en-US" smtClean="0"/>
              <a:t>9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85801" y="1656832"/>
            <a:ext cx="10396882" cy="26161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000000"/>
                </a:solidFill>
                <a:latin typeface="Arial-BoldMT"/>
              </a:rPr>
              <a:t>In general, object detectors have three (3) main components:</a:t>
            </a:r>
          </a:p>
          <a:p>
            <a:pPr marL="457200" indent="-457200">
              <a:buAutoNum type="arabicParenR"/>
            </a:pPr>
            <a:r>
              <a:rPr lang="en-US" sz="2000" dirty="0" smtClean="0">
                <a:solidFill>
                  <a:srgbClr val="000000"/>
                </a:solidFill>
                <a:latin typeface="ArialMT"/>
              </a:rPr>
              <a:t>The </a:t>
            </a:r>
            <a:r>
              <a:rPr lang="en-US" sz="2000" b="1" dirty="0">
                <a:solidFill>
                  <a:srgbClr val="FF0000"/>
                </a:solidFill>
                <a:latin typeface="Arial-BoldMT"/>
              </a:rPr>
              <a:t>backbone </a:t>
            </a:r>
            <a:r>
              <a:rPr lang="en-US" sz="2000" dirty="0">
                <a:solidFill>
                  <a:srgbClr val="000000"/>
                </a:solidFill>
                <a:latin typeface="ArialMT"/>
              </a:rPr>
              <a:t>that </a:t>
            </a:r>
            <a:r>
              <a:rPr lang="en-US" sz="2000" b="1" dirty="0">
                <a:solidFill>
                  <a:srgbClr val="00B1F1"/>
                </a:solidFill>
                <a:latin typeface="Arial-BoldMT"/>
              </a:rPr>
              <a:t>extracts features </a:t>
            </a:r>
            <a:r>
              <a:rPr lang="en-US" sz="2000" dirty="0">
                <a:solidFill>
                  <a:srgbClr val="000000"/>
                </a:solidFill>
                <a:latin typeface="ArialMT"/>
              </a:rPr>
              <a:t>from the given image</a:t>
            </a:r>
            <a:r>
              <a:rPr lang="en-US" sz="2000" dirty="0" smtClean="0">
                <a:solidFill>
                  <a:srgbClr val="000000"/>
                </a:solidFill>
                <a:latin typeface="ArialMT"/>
              </a:rPr>
              <a:t>.</a:t>
            </a:r>
          </a:p>
          <a:p>
            <a:endParaRPr lang="en-US" sz="2000" dirty="0">
              <a:solidFill>
                <a:srgbClr val="000000"/>
              </a:solidFill>
              <a:latin typeface="ArialMT"/>
            </a:endParaRPr>
          </a:p>
          <a:p>
            <a:r>
              <a:rPr lang="en-US" sz="2000" dirty="0">
                <a:solidFill>
                  <a:srgbClr val="000000"/>
                </a:solidFill>
                <a:latin typeface="ArialMT"/>
              </a:rPr>
              <a:t>2) </a:t>
            </a:r>
            <a:r>
              <a:rPr lang="en-US" sz="2000" dirty="0" smtClean="0">
                <a:solidFill>
                  <a:srgbClr val="000000"/>
                </a:solidFill>
                <a:latin typeface="ArialMT"/>
              </a:rPr>
              <a:t>  The </a:t>
            </a:r>
            <a:r>
              <a:rPr lang="en-US" sz="2000" b="1" dirty="0">
                <a:solidFill>
                  <a:srgbClr val="FF0000"/>
                </a:solidFill>
                <a:latin typeface="Arial-BoldMT"/>
              </a:rPr>
              <a:t>feature network </a:t>
            </a:r>
            <a:r>
              <a:rPr lang="en-US" sz="2000" dirty="0">
                <a:solidFill>
                  <a:srgbClr val="000000"/>
                </a:solidFill>
                <a:latin typeface="ArialMT"/>
              </a:rPr>
              <a:t>that takes multiple levels of features </a:t>
            </a:r>
            <a:r>
              <a:rPr lang="en-US" sz="2000" dirty="0" smtClean="0">
                <a:solidFill>
                  <a:srgbClr val="000000"/>
                </a:solidFill>
                <a:latin typeface="ArialMT"/>
              </a:rPr>
              <a:t>from the </a:t>
            </a:r>
            <a:r>
              <a:rPr lang="en-US" sz="2000" dirty="0">
                <a:solidFill>
                  <a:srgbClr val="000000"/>
                </a:solidFill>
                <a:latin typeface="ArialMT"/>
              </a:rPr>
              <a:t>backbone as input and </a:t>
            </a:r>
            <a:r>
              <a:rPr lang="en-US" sz="2000" b="1" dirty="0">
                <a:solidFill>
                  <a:srgbClr val="00B1F1"/>
                </a:solidFill>
                <a:latin typeface="Arial-BoldMT"/>
              </a:rPr>
              <a:t>outputs a list of fused features </a:t>
            </a:r>
            <a:r>
              <a:rPr lang="en-US" sz="2000" dirty="0" smtClean="0">
                <a:solidFill>
                  <a:srgbClr val="000000"/>
                </a:solidFill>
                <a:latin typeface="ArialMT"/>
              </a:rPr>
              <a:t>that represent </a:t>
            </a:r>
            <a:r>
              <a:rPr lang="en-US" sz="2000" dirty="0">
                <a:solidFill>
                  <a:srgbClr val="000000"/>
                </a:solidFill>
                <a:latin typeface="ArialMT"/>
              </a:rPr>
              <a:t>salient characteristics of the image</a:t>
            </a:r>
            <a:r>
              <a:rPr lang="en-US" sz="2000" dirty="0" smtClean="0">
                <a:solidFill>
                  <a:srgbClr val="000000"/>
                </a:solidFill>
                <a:latin typeface="ArialMT"/>
              </a:rPr>
              <a:t>.</a:t>
            </a:r>
          </a:p>
          <a:p>
            <a:endParaRPr lang="en-US" sz="2000" dirty="0">
              <a:solidFill>
                <a:srgbClr val="000000"/>
              </a:solidFill>
              <a:latin typeface="ArialMT"/>
            </a:endParaRPr>
          </a:p>
          <a:p>
            <a:r>
              <a:rPr lang="en-US" sz="2000" dirty="0">
                <a:solidFill>
                  <a:srgbClr val="000000"/>
                </a:solidFill>
                <a:latin typeface="ArialMT"/>
              </a:rPr>
              <a:t>3</a:t>
            </a:r>
            <a:r>
              <a:rPr lang="en-US" sz="2000" dirty="0" smtClean="0">
                <a:solidFill>
                  <a:srgbClr val="000000"/>
                </a:solidFill>
                <a:latin typeface="ArialMT"/>
              </a:rPr>
              <a:t>)   </a:t>
            </a:r>
            <a:r>
              <a:rPr lang="en-US" sz="2000" dirty="0">
                <a:solidFill>
                  <a:srgbClr val="000000"/>
                </a:solidFill>
                <a:latin typeface="ArialMT"/>
              </a:rPr>
              <a:t>The final </a:t>
            </a:r>
            <a:r>
              <a:rPr lang="en-US" sz="2000" b="1" dirty="0">
                <a:solidFill>
                  <a:srgbClr val="FF0000"/>
                </a:solidFill>
                <a:latin typeface="Arial-BoldMT"/>
              </a:rPr>
              <a:t>class/box network </a:t>
            </a:r>
            <a:r>
              <a:rPr lang="en-US" sz="2000" dirty="0">
                <a:solidFill>
                  <a:srgbClr val="000000"/>
                </a:solidFill>
                <a:latin typeface="ArialMT"/>
              </a:rPr>
              <a:t>that uses the fused features </a:t>
            </a:r>
            <a:r>
              <a:rPr lang="en-US" sz="2000" dirty="0" smtClean="0">
                <a:solidFill>
                  <a:srgbClr val="000000"/>
                </a:solidFill>
                <a:latin typeface="ArialMT"/>
              </a:rPr>
              <a:t>to </a:t>
            </a:r>
            <a:r>
              <a:rPr lang="en-US" sz="2000" b="1" dirty="0" smtClean="0">
                <a:solidFill>
                  <a:srgbClr val="00B1F1"/>
                </a:solidFill>
                <a:latin typeface="Arial-BoldMT"/>
              </a:rPr>
              <a:t>predict </a:t>
            </a:r>
            <a:r>
              <a:rPr lang="en-US" sz="2000" b="1" dirty="0">
                <a:solidFill>
                  <a:srgbClr val="00B1F1"/>
                </a:solidFill>
                <a:latin typeface="Arial-BoldMT"/>
              </a:rPr>
              <a:t>the class and location </a:t>
            </a:r>
            <a:r>
              <a:rPr lang="en-US" sz="2000" dirty="0">
                <a:solidFill>
                  <a:srgbClr val="000000"/>
                </a:solidFill>
                <a:latin typeface="ArialMT"/>
              </a:rPr>
              <a:t>of each object.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320066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in Event">
  <a:themeElements>
    <a:clrScheme name="Main Event">
      <a:dk1>
        <a:sysClr val="windowText" lastClr="000000"/>
      </a:dk1>
      <a:lt1>
        <a:sysClr val="window" lastClr="FFFFFF"/>
      </a:lt1>
      <a:dk2>
        <a:srgbClr val="424242"/>
      </a:dk2>
      <a:lt2>
        <a:srgbClr val="C8C8C8"/>
      </a:lt2>
      <a:accent1>
        <a:srgbClr val="B80E0F"/>
      </a:accent1>
      <a:accent2>
        <a:srgbClr val="A6987D"/>
      </a:accent2>
      <a:accent3>
        <a:srgbClr val="7F9A71"/>
      </a:accent3>
      <a:accent4>
        <a:srgbClr val="64969F"/>
      </a:accent4>
      <a:accent5>
        <a:srgbClr val="9B75B2"/>
      </a:accent5>
      <a:accent6>
        <a:srgbClr val="80737A"/>
      </a:accent6>
      <a:hlink>
        <a:srgbClr val="F21213"/>
      </a:hlink>
      <a:folHlink>
        <a:srgbClr val="B6A394"/>
      </a:folHlink>
    </a:clrScheme>
    <a:fontScheme name="Main Event">
      <a:maj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in Even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blipFill>
          <a:blip xmlns:r="http://schemas.openxmlformats.org/officeDocument/2006/relationships" r:embed="rId1">
            <a:duotone>
              <a:schemeClr val="phClr">
                <a:shade val="88000"/>
                <a:lumMod val="88000"/>
              </a:schemeClr>
              <a:schemeClr val="phClr"/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25400" dist="127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0"/>
        </a:gradFill>
        <a:blipFill>
          <a:blip xmlns:r="http://schemas.openxmlformats.org/officeDocument/2006/relationships" r:embed="rId2">
            <a:duotone>
              <a:schemeClr val="phClr">
                <a:shade val="48000"/>
                <a:satMod val="110000"/>
                <a:lumMod val="40000"/>
              </a:schemeClr>
              <a:schemeClr val="phClr">
                <a:tint val="90000"/>
                <a:lumMod val="10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in Event" id="{AC372BB4-D83D-411E-B849-B641926BA760}" vid="{F1EFBDE3-1A95-4E3D-81AD-1F53D65BEA0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Main Event">
    <a:dk1>
      <a:sysClr val="windowText" lastClr="000000"/>
    </a:dk1>
    <a:lt1>
      <a:sysClr val="window" lastClr="FFFFFF"/>
    </a:lt1>
    <a:dk2>
      <a:srgbClr val="424242"/>
    </a:dk2>
    <a:lt2>
      <a:srgbClr val="C8C8C8"/>
    </a:lt2>
    <a:accent1>
      <a:srgbClr val="B80E0F"/>
    </a:accent1>
    <a:accent2>
      <a:srgbClr val="A6987D"/>
    </a:accent2>
    <a:accent3>
      <a:srgbClr val="7F9A71"/>
    </a:accent3>
    <a:accent4>
      <a:srgbClr val="64969F"/>
    </a:accent4>
    <a:accent5>
      <a:srgbClr val="9B75B2"/>
    </a:accent5>
    <a:accent6>
      <a:srgbClr val="80737A"/>
    </a:accent6>
    <a:hlink>
      <a:srgbClr val="F21213"/>
    </a:hlink>
    <a:folHlink>
      <a:srgbClr val="B6A394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1591</TotalTime>
  <Words>1449</Words>
  <Application>Microsoft Office PowerPoint</Application>
  <PresentationFormat>Widescreen</PresentationFormat>
  <Paragraphs>263</Paragraphs>
  <Slides>49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8" baseType="lpstr">
      <vt:lpstr>Arial</vt:lpstr>
      <vt:lpstr>Arial-BoldMT</vt:lpstr>
      <vt:lpstr>ArialMT</vt:lpstr>
      <vt:lpstr>Barlow Condensed Black</vt:lpstr>
      <vt:lpstr>Calibri</vt:lpstr>
      <vt:lpstr>Courier New</vt:lpstr>
      <vt:lpstr>Impact</vt:lpstr>
      <vt:lpstr>Times New Roman</vt:lpstr>
      <vt:lpstr>Main Event</vt:lpstr>
      <vt:lpstr>Artificial intelligence</vt:lpstr>
      <vt:lpstr>Object Detection </vt:lpstr>
      <vt:lpstr>Object Detection </vt:lpstr>
      <vt:lpstr>Image Labeling Tool</vt:lpstr>
      <vt:lpstr>Image Labeling Tool - Labelimg</vt:lpstr>
      <vt:lpstr>PowerPoint Presentation</vt:lpstr>
      <vt:lpstr>Object Detection - Example</vt:lpstr>
      <vt:lpstr>Object Detection - Exp TL</vt:lpstr>
      <vt:lpstr>Multiple Objects Detection</vt:lpstr>
      <vt:lpstr>Object Detection Algorithms </vt:lpstr>
      <vt:lpstr>What Is Yolo?</vt:lpstr>
      <vt:lpstr>Yolo Steps</vt:lpstr>
      <vt:lpstr>Yolo Steps</vt:lpstr>
      <vt:lpstr>Intersection Over Union (IOU) </vt:lpstr>
      <vt:lpstr>Non-Maximal Suppression </vt:lpstr>
      <vt:lpstr>Yolo Steps</vt:lpstr>
      <vt:lpstr>Yolo Steps</vt:lpstr>
      <vt:lpstr>YOLOV5</vt:lpstr>
      <vt:lpstr>YOLOV5</vt:lpstr>
      <vt:lpstr>How To Evaluate Object Detection Model?</vt:lpstr>
      <vt:lpstr>Mean Average Precision ( MAP )</vt:lpstr>
      <vt:lpstr>Mean Average Precision ( MAP )</vt:lpstr>
      <vt:lpstr>Mean Average Precision ( MAP )</vt:lpstr>
      <vt:lpstr>Train YOLOV5 On A Custom Dataset</vt:lpstr>
      <vt:lpstr>Train YOLOV5 On A Custom Dataset</vt:lpstr>
      <vt:lpstr>Custom Object Detection Data In YOLOV5 Format - Image</vt:lpstr>
      <vt:lpstr>Custom Object Detection Data In Yolov5 Format - Label</vt:lpstr>
      <vt:lpstr>Define Model Configuration And Architecture</vt:lpstr>
      <vt:lpstr>Custom Object Detection Data In Yolov5 Format – Coco128.yaml</vt:lpstr>
      <vt:lpstr>Custom Object Detection Data In Yolov5 Format – yolov5s.yaml</vt:lpstr>
      <vt:lpstr>Yolov5 Training</vt:lpstr>
      <vt:lpstr>Yolov5 Detection</vt:lpstr>
      <vt:lpstr>Train YOLOV6 On A Custom Dataset</vt:lpstr>
      <vt:lpstr>Train YOLOV6 On A Custom Dataset</vt:lpstr>
      <vt:lpstr>Custom Object Detection Data In YOLOV6 Format – Image and label</vt:lpstr>
      <vt:lpstr>Define Model Configuration And Architecture</vt:lpstr>
      <vt:lpstr>Custom Object Detection Data In Yolov6 Format – dataset.yaml</vt:lpstr>
      <vt:lpstr>Custom Object Detection Data In Yolov6 Format – create folder and put weight</vt:lpstr>
      <vt:lpstr>Yolov6 Training</vt:lpstr>
      <vt:lpstr>Yolov6 Detection</vt:lpstr>
      <vt:lpstr>Train YOLOV7 On A Custom Dataset</vt:lpstr>
      <vt:lpstr>Train YOLOV7 On A Custom Dataset</vt:lpstr>
      <vt:lpstr>Custom Object Detection Data In YOLOV7 Format – Image and label</vt:lpstr>
      <vt:lpstr>Define Model Configuration And Architecture</vt:lpstr>
      <vt:lpstr>Custom Object Detection Data In Yolov7 Format – coco.yaml</vt:lpstr>
      <vt:lpstr>Custom Object Detection Data In Yolov7 Format – coco.yaml</vt:lpstr>
      <vt:lpstr>Yolov7 Training</vt:lpstr>
      <vt:lpstr>Yolov7 Detection</vt:lpstr>
      <vt:lpstr>Thanks for listening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account</dc:creator>
  <cp:lastModifiedBy>Microsoft account</cp:lastModifiedBy>
  <cp:revision>119</cp:revision>
  <dcterms:created xsi:type="dcterms:W3CDTF">2022-06-28T13:07:35Z</dcterms:created>
  <dcterms:modified xsi:type="dcterms:W3CDTF">2022-09-23T17:03:20Z</dcterms:modified>
</cp:coreProperties>
</file>